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notesMasterIdLst>
    <p:notesMasterId r:id="rId30"/>
  </p:notesMasterIdLst>
  <p:handoutMasterIdLst>
    <p:handoutMasterId r:id="rId31"/>
  </p:handoutMasterIdLst>
  <p:sldIdLst>
    <p:sldId id="256" r:id="rId2"/>
    <p:sldId id="264" r:id="rId3"/>
    <p:sldId id="266" r:id="rId4"/>
    <p:sldId id="267" r:id="rId5"/>
    <p:sldId id="268" r:id="rId6"/>
    <p:sldId id="263" r:id="rId7"/>
    <p:sldId id="303" r:id="rId8"/>
    <p:sldId id="269" r:id="rId9"/>
    <p:sldId id="270" r:id="rId10"/>
    <p:sldId id="271" r:id="rId11"/>
    <p:sldId id="272" r:id="rId12"/>
    <p:sldId id="301" r:id="rId13"/>
    <p:sldId id="273" r:id="rId14"/>
    <p:sldId id="274" r:id="rId15"/>
    <p:sldId id="275" r:id="rId16"/>
    <p:sldId id="276" r:id="rId17"/>
    <p:sldId id="278" r:id="rId18"/>
    <p:sldId id="279" r:id="rId19"/>
    <p:sldId id="283" r:id="rId20"/>
    <p:sldId id="302" r:id="rId21"/>
    <p:sldId id="284" r:id="rId22"/>
    <p:sldId id="285" r:id="rId23"/>
    <p:sldId id="289" r:id="rId24"/>
    <p:sldId id="291" r:id="rId25"/>
    <p:sldId id="287" r:id="rId26"/>
    <p:sldId id="294" r:id="rId27"/>
    <p:sldId id="297" r:id="rId28"/>
    <p:sldId id="260" r:id="rId29"/>
  </p:sldIdLst>
  <p:sldSz cx="9144000" cy="5143500" type="screen16x9"/>
  <p:notesSz cx="6858000" cy="9144000"/>
  <p:custDataLst>
    <p:tags r:id="rId3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9074"/>
    <a:srgbClr val="04374A"/>
    <a:srgbClr val="3399FF"/>
    <a:srgbClr val="66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 autoAdjust="0"/>
    <p:restoredTop sz="95107" autoAdjust="0"/>
  </p:normalViewPr>
  <p:slideViewPr>
    <p:cSldViewPr>
      <p:cViewPr varScale="1">
        <p:scale>
          <a:sx n="84" d="100"/>
          <a:sy n="84" d="100"/>
        </p:scale>
        <p:origin x="132" y="25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355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846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409575" y="-3572"/>
            <a:ext cx="3761184" cy="5147072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6301" y="1035052"/>
            <a:ext cx="6430967" cy="1962149"/>
          </a:xfrm>
        </p:spPr>
        <p:txBody>
          <a:bodyPr anchor="b">
            <a:normAutofit/>
          </a:bodyPr>
          <a:lstStyle>
            <a:lvl1pPr algn="r">
              <a:defRPr sz="45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86533" y="2997200"/>
            <a:ext cx="5240734" cy="1041401"/>
          </a:xfrm>
        </p:spPr>
        <p:txBody>
          <a:bodyPr anchor="t">
            <a:normAutofit/>
          </a:bodyPr>
          <a:lstStyle>
            <a:lvl1pPr marL="0" indent="0" algn="r">
              <a:buNone/>
              <a:defRPr sz="1575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99309" y="4412457"/>
            <a:ext cx="3243033" cy="273844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7603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buClr>
                <a:schemeClr val="accent1">
                  <a:lumMod val="75000"/>
                </a:schemeClr>
              </a:buClr>
              <a:defRPr/>
            </a:lvl1pPr>
            <a:lvl2pPr>
              <a:buClr>
                <a:schemeClr val="accent1">
                  <a:lumMod val="75000"/>
                </a:schemeClr>
              </a:buClr>
              <a:defRPr/>
            </a:lvl2pPr>
            <a:lvl3pPr>
              <a:buClr>
                <a:schemeClr val="accent1">
                  <a:lumMod val="75000"/>
                </a:schemeClr>
              </a:buClr>
              <a:defRPr/>
            </a:lvl3pPr>
            <a:lvl4pPr>
              <a:buClr>
                <a:schemeClr val="accent1">
                  <a:lumMod val="75000"/>
                </a:schemeClr>
              </a:buClr>
              <a:defRPr/>
            </a:lvl4pPr>
            <a:lvl5pPr>
              <a:buClr>
                <a:schemeClr val="accent1">
                  <a:lumMod val="75000"/>
                </a:schemeClr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13893" y="4400349"/>
            <a:ext cx="413375" cy="273844"/>
          </a:xfrm>
        </p:spPr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6705600" y="4881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63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9210" y="2000249"/>
            <a:ext cx="6698060" cy="1582787"/>
          </a:xfrm>
        </p:spPr>
        <p:txBody>
          <a:bodyPr anchor="b"/>
          <a:lstStyle>
            <a:lvl1pPr algn="r">
              <a:defRPr sz="3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9209" y="3583036"/>
            <a:ext cx="6698061" cy="645300"/>
          </a:xfrm>
        </p:spPr>
        <p:txBody>
          <a:bodyPr anchor="t">
            <a:normAutofit/>
          </a:bodyPr>
          <a:lstStyle>
            <a:lvl1pPr marL="0" indent="0" algn="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4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4" y="514351"/>
            <a:ext cx="7514035" cy="131444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3235" y="2000250"/>
            <a:ext cx="3671291" cy="2343151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350"/>
            </a:lvl1pPr>
            <a:lvl2pPr>
              <a:buClr>
                <a:schemeClr val="accent1">
                  <a:lumMod val="75000"/>
                </a:schemeClr>
              </a:buClr>
              <a:defRPr sz="1200"/>
            </a:lvl2pPr>
            <a:lvl3pPr>
              <a:buClr>
                <a:schemeClr val="accent1">
                  <a:lumMod val="75000"/>
                </a:schemeClr>
              </a:buClr>
              <a:defRPr sz="1050"/>
            </a:lvl3pPr>
            <a:lvl4pPr>
              <a:buClr>
                <a:schemeClr val="accent1">
                  <a:lumMod val="75000"/>
                </a:schemeClr>
              </a:buClr>
              <a:defRPr sz="900"/>
            </a:lvl4pPr>
            <a:lvl5pPr>
              <a:buClr>
                <a:schemeClr val="accent1">
                  <a:lumMod val="75000"/>
                </a:schemeClr>
              </a:buCl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5975" y="2000250"/>
            <a:ext cx="3671292" cy="2343150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350"/>
            </a:lvl1pPr>
            <a:lvl2pPr>
              <a:buClr>
                <a:schemeClr val="accent1">
                  <a:lumMod val="75000"/>
                </a:schemeClr>
              </a:buClr>
              <a:defRPr sz="1200"/>
            </a:lvl2pPr>
            <a:lvl3pPr>
              <a:buClr>
                <a:schemeClr val="accent1">
                  <a:lumMod val="75000"/>
                </a:schemeClr>
              </a:buClr>
              <a:defRPr sz="1050"/>
            </a:lvl3pPr>
            <a:lvl4pPr>
              <a:buClr>
                <a:schemeClr val="accent1">
                  <a:lumMod val="75000"/>
                </a:schemeClr>
              </a:buClr>
              <a:defRPr sz="900"/>
            </a:lvl4pPr>
            <a:lvl5pPr>
              <a:buClr>
                <a:schemeClr val="accent1">
                  <a:lumMod val="75000"/>
                </a:schemeClr>
              </a:buCl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84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134" y="1993900"/>
            <a:ext cx="3455391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233" y="2501503"/>
            <a:ext cx="3671292" cy="1841897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350"/>
            </a:lvl1pPr>
            <a:lvl2pPr>
              <a:buClr>
                <a:schemeClr val="accent1">
                  <a:lumMod val="75000"/>
                </a:schemeClr>
              </a:buClr>
              <a:defRPr sz="1200"/>
            </a:lvl2pPr>
            <a:lvl3pPr>
              <a:buClr>
                <a:schemeClr val="accent1">
                  <a:lumMod val="75000"/>
                </a:schemeClr>
              </a:buClr>
              <a:defRPr sz="1050"/>
            </a:lvl3pPr>
            <a:lvl4pPr>
              <a:buClr>
                <a:schemeClr val="accent1">
                  <a:lumMod val="75000"/>
                </a:schemeClr>
              </a:buClr>
              <a:defRPr sz="900"/>
            </a:lvl4pPr>
            <a:lvl5pPr>
              <a:buClr>
                <a:schemeClr val="accent1">
                  <a:lumMod val="75000"/>
                </a:schemeClr>
              </a:buCl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366" y="2000250"/>
            <a:ext cx="3466903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5975" y="2501503"/>
            <a:ext cx="3671292" cy="1841897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350"/>
            </a:lvl1pPr>
            <a:lvl2pPr>
              <a:buClr>
                <a:schemeClr val="accent1">
                  <a:lumMod val="75000"/>
                </a:schemeClr>
              </a:buClr>
              <a:defRPr sz="1200"/>
            </a:lvl2pPr>
            <a:lvl3pPr>
              <a:buClr>
                <a:schemeClr val="accent1">
                  <a:lumMod val="75000"/>
                </a:schemeClr>
              </a:buClr>
              <a:defRPr sz="1050"/>
            </a:lvl3pPr>
            <a:lvl4pPr>
              <a:buClr>
                <a:schemeClr val="accent1">
                  <a:lumMod val="75000"/>
                </a:schemeClr>
              </a:buClr>
              <a:defRPr sz="900"/>
            </a:lvl4pPr>
            <a:lvl5pPr>
              <a:buClr>
                <a:schemeClr val="accent1">
                  <a:lumMod val="75000"/>
                </a:schemeClr>
              </a:buCl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7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76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61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4" y="1200150"/>
            <a:ext cx="2661841" cy="10287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6525" y="514350"/>
            <a:ext cx="4680743" cy="3829051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234" y="2228850"/>
            <a:ext cx="2661841" cy="13716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77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3" y="1314449"/>
            <a:ext cx="4069619" cy="1028700"/>
          </a:xfrm>
        </p:spPr>
        <p:txBody>
          <a:bodyPr anchor="b">
            <a:normAutofit/>
          </a:bodyPr>
          <a:lstStyle>
            <a:lvl1pPr algn="ctr">
              <a:defRPr sz="21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6011" y="685800"/>
            <a:ext cx="2460731" cy="3429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043" y="2343149"/>
            <a:ext cx="4069619" cy="1371600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13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4" y="3549649"/>
            <a:ext cx="7514033" cy="425054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509" y="699084"/>
            <a:ext cx="6169458" cy="2373732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234" y="3974702"/>
            <a:ext cx="7514033" cy="370284"/>
          </a:xfrm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8980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5" y="514350"/>
            <a:ext cx="7514033" cy="2286000"/>
          </a:xfrm>
        </p:spPr>
        <p:txBody>
          <a:bodyPr anchor="ctr">
            <a:normAutofit/>
          </a:bodyPr>
          <a:lstStyle>
            <a:lvl1pPr algn="ctr">
              <a:defRPr sz="2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4" y="3257550"/>
            <a:ext cx="7514035" cy="10858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4428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198959" y="6472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0069" y="2114549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6159" y="514351"/>
            <a:ext cx="6742509" cy="2057399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827609" y="2571749"/>
            <a:ext cx="6399611" cy="2857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35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4" y="3257550"/>
            <a:ext cx="7514033" cy="10858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060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5" y="2481436"/>
            <a:ext cx="7514032" cy="1101600"/>
          </a:xfrm>
        </p:spPr>
        <p:txBody>
          <a:bodyPr anchor="b">
            <a:normAutofit/>
          </a:bodyPr>
          <a:lstStyle>
            <a:lvl1pPr algn="r">
              <a:defRPr sz="2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4" y="3583036"/>
            <a:ext cx="7514033" cy="645300"/>
          </a:xfrm>
        </p:spPr>
        <p:txBody>
          <a:bodyPr anchor="t">
            <a:normAutofit/>
          </a:bodyPr>
          <a:lstStyle>
            <a:lvl1pPr marL="0" indent="0" algn="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790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198959" y="6472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0069" y="2114549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6159" y="514351"/>
            <a:ext cx="6742509" cy="2057399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235" y="2914650"/>
            <a:ext cx="7514033" cy="66675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1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4" y="3581400"/>
            <a:ext cx="7514033" cy="762000"/>
          </a:xfrm>
        </p:spPr>
        <p:txBody>
          <a:bodyPr anchor="t">
            <a:normAutofit/>
          </a:bodyPr>
          <a:lstStyle>
            <a:lvl1pPr marL="0" indent="0" algn="r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851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5" y="514350"/>
            <a:ext cx="7514034" cy="204549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234" y="2628900"/>
            <a:ext cx="7514035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1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4" y="3257550"/>
            <a:ext cx="7514035" cy="10858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94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63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9492" y="514350"/>
            <a:ext cx="1327777" cy="38290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234" y="514350"/>
            <a:ext cx="6014807" cy="382905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303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39075" y="3543858"/>
            <a:ext cx="6372200" cy="1026114"/>
          </a:xfrm>
        </p:spPr>
        <p:txBody>
          <a:bodyPr/>
          <a:lstStyle>
            <a:lvl1pPr>
              <a:defRPr b="1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</a:t>
            </a:r>
            <a:r>
              <a:rPr lang="en-US" dirty="0" smtClean="0"/>
              <a:t> </a:t>
            </a:r>
            <a:r>
              <a:rPr lang="ru-RU" dirty="0" smtClean="0"/>
              <a:t>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77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890195"/>
            <a:ext cx="21336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890195"/>
            <a:ext cx="28956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890195"/>
            <a:ext cx="21336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омер слайда 5"/>
          <p:cNvSpPr txBox="1">
            <a:spLocks/>
          </p:cNvSpPr>
          <p:nvPr userDrawn="1"/>
        </p:nvSpPr>
        <p:spPr>
          <a:xfrm>
            <a:off x="6705600" y="4881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2123728" y="1437624"/>
            <a:ext cx="6840760" cy="31863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67545" y="171126"/>
            <a:ext cx="8519241" cy="8631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hyperlink" Target="https://presentation-creation.ru/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13109" y="0"/>
            <a:ext cx="1827610" cy="51435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3234" y="514351"/>
            <a:ext cx="7514035" cy="131444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3" y="2000250"/>
            <a:ext cx="7514035" cy="2343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9492" y="4412457"/>
            <a:ext cx="8572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5E48A96-E1BB-4C8F-80B2-32A47A48A9D5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9210" y="4412457"/>
            <a:ext cx="531313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13893" y="4412457"/>
            <a:ext cx="41337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4" name="Рисунок 13">
            <a:hlinkClick r:id="rId21"/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34391"/>
            <a:ext cx="757762" cy="56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726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  <p:sldLayoutId id="2147483766" r:id="rId17"/>
    <p:sldLayoutId id="2147483767" r:id="rId18"/>
    <p:sldLayoutId id="2147483650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342900" rtl="0" eaLnBrk="1" latinLnBrk="0" hangingPunct="1">
        <a:spcBef>
          <a:spcPct val="0"/>
        </a:spcBef>
        <a:buNone/>
        <a:defRPr sz="3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5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3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5.jpeg"/><Relationship Id="rId7" Type="http://schemas.openxmlformats.org/officeDocument/2006/relationships/image" Target="../media/image1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5.jpeg"/><Relationship Id="rId7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5.jpeg"/><Relationship Id="rId7" Type="http://schemas.openxmlformats.org/officeDocument/2006/relationships/image" Target="../media/image29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34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3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4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jp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49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emf"/><Relationship Id="rId5" Type="http://schemas.openxmlformats.org/officeDocument/2006/relationships/image" Target="../media/image47.emf"/><Relationship Id="rId4" Type="http://schemas.openxmlformats.org/officeDocument/2006/relationships/image" Target="../media/image4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5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emf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6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jp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5.jpeg"/><Relationship Id="rId7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jpeg"/><Relationship Id="rId11" Type="http://schemas.openxmlformats.org/officeDocument/2006/relationships/image" Target="../media/image69.jpeg"/><Relationship Id="rId5" Type="http://schemas.openxmlformats.org/officeDocument/2006/relationships/image" Target="../media/image64.jpeg"/><Relationship Id="rId10" Type="http://schemas.openxmlformats.org/officeDocument/2006/relationships/image" Target="../media/image68.jpeg"/><Relationship Id="rId4" Type="http://schemas.openxmlformats.org/officeDocument/2006/relationships/image" Target="../media/image63.jpeg"/><Relationship Id="rId9" Type="http://schemas.openxmlformats.org/officeDocument/2006/relationships/image" Target="../media/image67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5.jpeg"/><Relationship Id="rId7" Type="http://schemas.openxmlformats.org/officeDocument/2006/relationships/image" Target="../media/image7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10" Type="http://schemas.openxmlformats.org/officeDocument/2006/relationships/image" Target="../media/image76.jpeg"/><Relationship Id="rId4" Type="http://schemas.openxmlformats.org/officeDocument/2006/relationships/image" Target="../media/image70.jpeg"/><Relationship Id="rId9" Type="http://schemas.openxmlformats.org/officeDocument/2006/relationships/image" Target="../media/image7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3.jp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jpg"/><Relationship Id="rId5" Type="http://schemas.openxmlformats.org/officeDocument/2006/relationships/image" Target="../media/image81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1756656"/>
            <a:ext cx="5328592" cy="1026114"/>
          </a:xfrm>
        </p:spPr>
        <p:txBody>
          <a:bodyPr>
            <a:noAutofit/>
          </a:bodyPr>
          <a:lstStyle/>
          <a:p>
            <a:r>
              <a:rPr lang="uk-UA" sz="7200" b="1" dirty="0" err="1" smtClean="0"/>
              <a:t>Портфоліо</a:t>
            </a:r>
            <a:endParaRPr lang="ru-RU" sz="7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491880" y="267494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Ківерцівський фаховий медичний коледж</a:t>
            </a:r>
          </a:p>
          <a:p>
            <a:r>
              <a:rPr lang="uk-UA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Волинської обласної ради</a:t>
            </a: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0" y="3579862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в</a:t>
            </a:r>
            <a:r>
              <a:rPr lang="uk-UA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икладача Інфектології</a:t>
            </a:r>
            <a:endParaRPr lang="ru-RU" sz="2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27" name="Picture 3" descr="C:\Users\NATO\Desktop\герб 21 23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8096"/>
            <a:ext cx="1102685" cy="1097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635896" y="3939902"/>
            <a:ext cx="46085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Оліярника</a:t>
            </a:r>
            <a:r>
              <a:rPr lang="ru-RU" sz="32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Ярослава </a:t>
            </a:r>
            <a:r>
              <a:rPr lang="ru-RU" sz="32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Теодозійовича</a:t>
            </a:r>
            <a:endParaRPr lang="ru-RU" sz="32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" name="Picture 3" descr="C:\Users\NATO\Desktop\виш 12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" r="12615"/>
          <a:stretch/>
        </p:blipFill>
        <p:spPr bwMode="auto">
          <a:xfrm rot="5400000">
            <a:off x="6284082" y="2392374"/>
            <a:ext cx="5143500" cy="35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308304" y="4655675"/>
            <a:ext cx="8066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2021 р.</a:t>
            </a:r>
            <a:endParaRPr lang="ru-RU" sz="16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5" y="171127"/>
            <a:ext cx="8519241" cy="528416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E59074"/>
                </a:solidFill>
              </a:rPr>
              <a:t>Зміст</a:t>
            </a:r>
            <a:endParaRPr lang="ru-RU" dirty="0">
              <a:solidFill>
                <a:srgbClr val="E59074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899592" y="771550"/>
            <a:ext cx="4104456" cy="4248472"/>
          </a:xfrm>
        </p:spPr>
        <p:txBody>
          <a:bodyPr>
            <a:normAutofit fontScale="77500" lnSpcReduction="20000"/>
          </a:bodyPr>
          <a:lstStyle/>
          <a:p>
            <a:r>
              <a:rPr lang="uk-UA" sz="1800" b="1" dirty="0" smtClean="0">
                <a:solidFill>
                  <a:srgbClr val="FF0000"/>
                </a:solidFill>
              </a:rPr>
              <a:t>Розділ І.</a:t>
            </a:r>
            <a:r>
              <a:rPr lang="uk-UA" sz="1800" dirty="0" smtClean="0"/>
              <a:t> </a:t>
            </a:r>
            <a:r>
              <a:rPr lang="uk-UA" sz="1800" dirty="0" smtClean="0">
                <a:solidFill>
                  <a:srgbClr val="E59074"/>
                </a:solidFill>
              </a:rPr>
              <a:t>Візитна картка.</a:t>
            </a:r>
          </a:p>
          <a:p>
            <a:pPr lvl="1"/>
            <a:r>
              <a:rPr lang="uk-UA" sz="1400" dirty="0" smtClean="0"/>
              <a:t>Життєве та професійне кредо.</a:t>
            </a:r>
          </a:p>
          <a:p>
            <a:pPr lvl="1"/>
            <a:r>
              <a:rPr lang="uk-UA" sz="1400" dirty="0" smtClean="0"/>
              <a:t>Методично-педагогічна проблема.</a:t>
            </a:r>
          </a:p>
          <a:p>
            <a:r>
              <a:rPr lang="uk-UA" sz="1800" b="1" dirty="0" smtClean="0">
                <a:solidFill>
                  <a:srgbClr val="FF0000"/>
                </a:solidFill>
              </a:rPr>
              <a:t>Розділ ІІ.</a:t>
            </a:r>
            <a:r>
              <a:rPr lang="uk-UA" sz="1800" dirty="0" smtClean="0"/>
              <a:t> </a:t>
            </a:r>
            <a:r>
              <a:rPr lang="uk-UA" sz="1800" dirty="0" smtClean="0">
                <a:solidFill>
                  <a:srgbClr val="E59074"/>
                </a:solidFill>
              </a:rPr>
              <a:t>Професійна компетентність.</a:t>
            </a:r>
          </a:p>
          <a:p>
            <a:pPr lvl="1"/>
            <a:r>
              <a:rPr lang="uk-UA" sz="1400" dirty="0" smtClean="0"/>
              <a:t>Шляхи досягнення результатів.</a:t>
            </a:r>
          </a:p>
          <a:p>
            <a:pPr lvl="1"/>
            <a:r>
              <a:rPr lang="uk-UA" sz="1400" dirty="0" smtClean="0"/>
              <a:t>Дистанційна освіта.</a:t>
            </a:r>
          </a:p>
          <a:p>
            <a:pPr lvl="1"/>
            <a:r>
              <a:rPr lang="uk-UA" sz="1400" dirty="0" smtClean="0"/>
              <a:t>Найбільш вживані технології навчання.</a:t>
            </a:r>
          </a:p>
          <a:p>
            <a:pPr lvl="1"/>
            <a:r>
              <a:rPr lang="uk-UA" sz="1400" dirty="0" smtClean="0"/>
              <a:t>Професійні якості викладача.</a:t>
            </a:r>
          </a:p>
          <a:p>
            <a:r>
              <a:rPr lang="uk-UA" sz="1800" b="1" dirty="0" smtClean="0">
                <a:solidFill>
                  <a:srgbClr val="FF0000"/>
                </a:solidFill>
              </a:rPr>
              <a:t>Розділ ІІІ. </a:t>
            </a:r>
            <a:r>
              <a:rPr lang="uk-UA" sz="1800" dirty="0" smtClean="0">
                <a:solidFill>
                  <a:srgbClr val="E59074"/>
                </a:solidFill>
              </a:rPr>
              <a:t>Портфель досягнень.</a:t>
            </a:r>
          </a:p>
          <a:p>
            <a:pPr lvl="1"/>
            <a:r>
              <a:rPr lang="uk-UA" sz="1400" dirty="0" smtClean="0"/>
              <a:t>Опрацювання методично-облікової програми    </a:t>
            </a:r>
            <a:r>
              <a:rPr lang="en-US" sz="1400" dirty="0" smtClean="0"/>
              <a:t>L </a:t>
            </a:r>
            <a:r>
              <a:rPr lang="en-US" sz="1400" dirty="0" err="1" smtClean="0"/>
              <a:t>Cloude</a:t>
            </a:r>
            <a:r>
              <a:rPr lang="uk-UA" sz="1400" dirty="0" smtClean="0"/>
              <a:t>.</a:t>
            </a:r>
          </a:p>
          <a:p>
            <a:pPr lvl="1"/>
            <a:r>
              <a:rPr lang="uk-UA" sz="1400" dirty="0" smtClean="0"/>
              <a:t>Оновлення навчально-методичних комплексів за </a:t>
            </a:r>
            <a:r>
              <a:rPr lang="uk-UA" sz="1400" dirty="0" err="1" smtClean="0"/>
              <a:t>компетентнісним</a:t>
            </a:r>
            <a:r>
              <a:rPr lang="uk-UA" sz="1400" dirty="0" smtClean="0"/>
              <a:t> підходом (лекції, презентації, інструкції, відеоматеріали).</a:t>
            </a:r>
          </a:p>
          <a:p>
            <a:pPr lvl="1"/>
            <a:r>
              <a:rPr lang="uk-UA" sz="1400" dirty="0" smtClean="0"/>
              <a:t>Проведення відкритих занять.</a:t>
            </a:r>
          </a:p>
          <a:p>
            <a:pPr lvl="1"/>
            <a:r>
              <a:rPr lang="uk-UA" sz="1400" dirty="0" smtClean="0"/>
              <a:t>Підготовка ТХАД, доповідей на педагогічну раду, засідання ЦМК.</a:t>
            </a:r>
          </a:p>
          <a:p>
            <a:pPr lvl="1"/>
            <a:r>
              <a:rPr lang="uk-UA" sz="1400" dirty="0" smtClean="0"/>
              <a:t>Участь у освітянській виставці (конкурсі) «Педагогічні сходинки Волині».</a:t>
            </a:r>
          </a:p>
          <a:p>
            <a:endParaRPr lang="uk-UA" sz="1800" dirty="0" smtClean="0"/>
          </a:p>
          <a:p>
            <a:endParaRPr lang="ru-RU" sz="1800" dirty="0"/>
          </a:p>
        </p:txBody>
      </p:sp>
      <p:sp>
        <p:nvSpPr>
          <p:cNvPr id="6" name="Объект 4"/>
          <p:cNvSpPr>
            <a:spLocks noGrp="1"/>
          </p:cNvSpPr>
          <p:nvPr>
            <p:ph sz="half" idx="2"/>
          </p:nvPr>
        </p:nvSpPr>
        <p:spPr>
          <a:xfrm>
            <a:off x="4860032" y="771550"/>
            <a:ext cx="3528392" cy="4248472"/>
          </a:xfrm>
        </p:spPr>
        <p:txBody>
          <a:bodyPr>
            <a:normAutofit fontScale="77500" lnSpcReduction="20000"/>
          </a:bodyPr>
          <a:lstStyle/>
          <a:p>
            <a:r>
              <a:rPr lang="uk-UA" sz="1500" b="1" dirty="0" smtClean="0">
                <a:solidFill>
                  <a:srgbClr val="FF0000"/>
                </a:solidFill>
              </a:rPr>
              <a:t>Розділ І</a:t>
            </a:r>
            <a:r>
              <a:rPr lang="en-US" sz="1500" b="1" dirty="0" smtClean="0">
                <a:solidFill>
                  <a:srgbClr val="FF0000"/>
                </a:solidFill>
              </a:rPr>
              <a:t>V</a:t>
            </a:r>
            <a:r>
              <a:rPr lang="uk-UA" sz="1500" b="1" dirty="0" smtClean="0">
                <a:solidFill>
                  <a:srgbClr val="FF0000"/>
                </a:solidFill>
              </a:rPr>
              <a:t>.</a:t>
            </a:r>
            <a:r>
              <a:rPr lang="uk-UA" sz="1500" dirty="0" smtClean="0"/>
              <a:t> </a:t>
            </a:r>
            <a:r>
              <a:rPr lang="uk-UA" sz="1500" dirty="0" smtClean="0">
                <a:solidFill>
                  <a:srgbClr val="E59074"/>
                </a:solidFill>
              </a:rPr>
              <a:t>Методична скарбничка.</a:t>
            </a:r>
          </a:p>
          <a:p>
            <a:pPr lvl="1"/>
            <a:r>
              <a:rPr lang="uk-UA" sz="1200" dirty="0" smtClean="0"/>
              <a:t>Підготовка посібника з Інфектології для студентів сестринського відділення.</a:t>
            </a:r>
          </a:p>
          <a:p>
            <a:pPr lvl="1"/>
            <a:r>
              <a:rPr lang="uk-UA" dirty="0" smtClean="0"/>
              <a:t>Підготовка посібника «Курс лекцій» для студентів лікувального та акушерського відділення.</a:t>
            </a:r>
          </a:p>
          <a:p>
            <a:pPr lvl="1"/>
            <a:r>
              <a:rPr lang="uk-UA" dirty="0" smtClean="0"/>
              <a:t>Розроблено алгоритми практичних навичок з дисципліни «</a:t>
            </a:r>
            <a:r>
              <a:rPr lang="uk-UA" dirty="0" err="1" smtClean="0"/>
              <a:t>Медсестринство</a:t>
            </a:r>
            <a:r>
              <a:rPr lang="uk-UA" dirty="0" smtClean="0"/>
              <a:t> в інфектології»</a:t>
            </a:r>
          </a:p>
          <a:p>
            <a:pPr lvl="1"/>
            <a:r>
              <a:rPr lang="uk-UA" sz="1200" dirty="0" smtClean="0"/>
              <a:t>Розроблено посібник «Ситуаційних задач»  з інфектології  та епідеміології.</a:t>
            </a:r>
          </a:p>
          <a:p>
            <a:r>
              <a:rPr lang="uk-UA" sz="1500" b="1" dirty="0" smtClean="0">
                <a:solidFill>
                  <a:srgbClr val="FF0000"/>
                </a:solidFill>
              </a:rPr>
              <a:t>Розділ </a:t>
            </a:r>
            <a:r>
              <a:rPr lang="en-US" sz="1500" b="1" dirty="0" smtClean="0">
                <a:solidFill>
                  <a:srgbClr val="FF0000"/>
                </a:solidFill>
              </a:rPr>
              <a:t>V</a:t>
            </a:r>
            <a:r>
              <a:rPr lang="uk-UA" sz="1500" b="1" dirty="0" smtClean="0">
                <a:solidFill>
                  <a:srgbClr val="FF0000"/>
                </a:solidFill>
              </a:rPr>
              <a:t>.</a:t>
            </a:r>
            <a:r>
              <a:rPr lang="uk-UA" sz="1500" dirty="0" smtClean="0"/>
              <a:t> </a:t>
            </a:r>
            <a:r>
              <a:rPr lang="uk-UA" sz="1500" dirty="0" err="1" smtClean="0">
                <a:solidFill>
                  <a:srgbClr val="E59074"/>
                </a:solidFill>
              </a:rPr>
              <a:t>Позааудиторна</a:t>
            </a:r>
            <a:r>
              <a:rPr lang="uk-UA" sz="1500" dirty="0" smtClean="0">
                <a:solidFill>
                  <a:srgbClr val="E59074"/>
                </a:solidFill>
              </a:rPr>
              <a:t> робота.</a:t>
            </a:r>
          </a:p>
          <a:p>
            <a:pPr lvl="1"/>
            <a:r>
              <a:rPr lang="uk-UA" sz="1200" dirty="0" smtClean="0"/>
              <a:t>Проведення профорієнтаційної роботи.</a:t>
            </a:r>
          </a:p>
          <a:p>
            <a:pPr lvl="1"/>
            <a:r>
              <a:rPr lang="uk-UA" sz="1200" dirty="0" smtClean="0"/>
              <a:t>Виступи серед студентської і шкільної молоді області.</a:t>
            </a:r>
          </a:p>
          <a:p>
            <a:pPr lvl="1"/>
            <a:r>
              <a:rPr lang="uk-UA" sz="1200" dirty="0" smtClean="0"/>
              <a:t>Участь в обласних культурологічних заходах.</a:t>
            </a:r>
          </a:p>
          <a:p>
            <a:pPr lvl="1"/>
            <a:r>
              <a:rPr lang="uk-UA" sz="1200" dirty="0" smtClean="0"/>
              <a:t>Участь в заходах по підтримці безпеки життя.</a:t>
            </a:r>
          </a:p>
          <a:p>
            <a:endParaRPr lang="ru-RU" sz="1500" dirty="0"/>
          </a:p>
        </p:txBody>
      </p:sp>
      <p:pic>
        <p:nvPicPr>
          <p:cNvPr id="7" name="Picture 3" descr="C:\Users\NATO\Desktop\виш 1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" r="12615"/>
          <a:stretch/>
        </p:blipFill>
        <p:spPr bwMode="auto">
          <a:xfrm rot="5400000">
            <a:off x="6284082" y="2390051"/>
            <a:ext cx="5143500" cy="35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O\Desktop\герб 21 2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97"/>
            <a:ext cx="759059" cy="75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210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19350" y="123478"/>
            <a:ext cx="8519241" cy="600424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E59074"/>
                </a:solidFill>
              </a:rPr>
              <a:t>Візитна</a:t>
            </a:r>
            <a:r>
              <a:rPr lang="ru-RU" dirty="0" smtClean="0">
                <a:solidFill>
                  <a:srgbClr val="E59074"/>
                </a:solidFill>
              </a:rPr>
              <a:t> </a:t>
            </a:r>
            <a:r>
              <a:rPr lang="ru-RU" dirty="0" err="1" smtClean="0">
                <a:solidFill>
                  <a:srgbClr val="E59074"/>
                </a:solidFill>
              </a:rPr>
              <a:t>картка</a:t>
            </a:r>
            <a:endParaRPr lang="ru-RU" dirty="0">
              <a:solidFill>
                <a:srgbClr val="E59074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3995936" y="843558"/>
            <a:ext cx="4536504" cy="4392488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uk-UA" sz="1200" b="1" dirty="0">
                <a:solidFill>
                  <a:srgbClr val="E59074"/>
                </a:solidFill>
              </a:rPr>
              <a:t>Дата народження </a:t>
            </a:r>
            <a:r>
              <a:rPr lang="uk-UA" sz="1200" dirty="0"/>
              <a:t>–  </a:t>
            </a:r>
            <a:r>
              <a:rPr lang="uk-UA" sz="1200" dirty="0" smtClean="0"/>
              <a:t>17.09.1950р.</a:t>
            </a:r>
            <a:endParaRPr lang="ru-RU" sz="1200" dirty="0"/>
          </a:p>
          <a:p>
            <a:pPr>
              <a:spcBef>
                <a:spcPts val="1200"/>
              </a:spcBef>
            </a:pPr>
            <a:r>
              <a:rPr lang="uk-UA" sz="1200" b="1" dirty="0">
                <a:solidFill>
                  <a:srgbClr val="E59074"/>
                </a:solidFill>
              </a:rPr>
              <a:t>Освіта</a:t>
            </a:r>
            <a:r>
              <a:rPr lang="uk-UA" sz="1200" dirty="0"/>
              <a:t> – вища, </a:t>
            </a:r>
            <a:r>
              <a:rPr lang="uk-UA" sz="1200" dirty="0" smtClean="0"/>
              <a:t>закінчив Львівський державний медичний інститут, в 1980 році.</a:t>
            </a:r>
            <a:endParaRPr lang="ru-RU" sz="1200" dirty="0"/>
          </a:p>
          <a:p>
            <a:pPr>
              <a:spcBef>
                <a:spcPts val="1200"/>
              </a:spcBef>
            </a:pPr>
            <a:r>
              <a:rPr lang="uk-UA" sz="1200" b="1" dirty="0" smtClean="0">
                <a:solidFill>
                  <a:srgbClr val="E59074"/>
                </a:solidFill>
              </a:rPr>
              <a:t>Робота</a:t>
            </a:r>
            <a:r>
              <a:rPr lang="uk-UA" sz="1200" dirty="0" smtClean="0"/>
              <a:t> - З 1986 </a:t>
            </a:r>
            <a:r>
              <a:rPr lang="uk-UA" sz="1200" dirty="0"/>
              <a:t>р. до </a:t>
            </a:r>
            <a:r>
              <a:rPr lang="uk-UA" sz="1200" dirty="0" smtClean="0"/>
              <a:t> 1988 </a:t>
            </a:r>
            <a:r>
              <a:rPr lang="uk-UA" sz="1200" dirty="0"/>
              <a:t>р. </a:t>
            </a:r>
            <a:r>
              <a:rPr lang="uk-UA" sz="1200" dirty="0" smtClean="0"/>
              <a:t>працював завідувачем практики Ківерцівського медучилища, 3 1988 по 2004 рік- завідувачем </a:t>
            </a:r>
            <a:r>
              <a:rPr lang="uk-UA" sz="1200" dirty="0" err="1" smtClean="0"/>
              <a:t>сестринсько-аукешерським</a:t>
            </a:r>
            <a:r>
              <a:rPr lang="uk-UA" sz="1200" dirty="0" smtClean="0"/>
              <a:t> відділенням,  </a:t>
            </a:r>
            <a:r>
              <a:rPr lang="uk-UA" sz="1200" dirty="0"/>
              <a:t>за сумісництвом </a:t>
            </a:r>
            <a:r>
              <a:rPr lang="uk-UA" sz="1200" dirty="0" smtClean="0"/>
              <a:t>–</a:t>
            </a:r>
            <a:r>
              <a:rPr lang="uk-UA" sz="1200" dirty="0" err="1" smtClean="0"/>
              <a:t>фтізіатром</a:t>
            </a:r>
            <a:r>
              <a:rPr lang="uk-UA" sz="1200" dirty="0" smtClean="0"/>
              <a:t> Ківерцівської ЦРЛ. </a:t>
            </a:r>
          </a:p>
          <a:p>
            <a:pPr>
              <a:spcBef>
                <a:spcPts val="1200"/>
              </a:spcBef>
            </a:pPr>
            <a:r>
              <a:rPr lang="uk-UA" sz="1200" b="1" dirty="0" smtClean="0">
                <a:solidFill>
                  <a:srgbClr val="E59074"/>
                </a:solidFill>
              </a:rPr>
              <a:t>Педагогічний </a:t>
            </a:r>
            <a:r>
              <a:rPr lang="uk-UA" sz="1200" b="1" dirty="0">
                <a:solidFill>
                  <a:srgbClr val="E59074"/>
                </a:solidFill>
              </a:rPr>
              <a:t>стаж </a:t>
            </a:r>
            <a:r>
              <a:rPr lang="uk-UA" sz="1200" b="1" dirty="0"/>
              <a:t>–  </a:t>
            </a:r>
            <a:r>
              <a:rPr lang="uk-UA" sz="1200" dirty="0" smtClean="0"/>
              <a:t>40 років.</a:t>
            </a:r>
            <a:endParaRPr lang="ru-RU" sz="1200" dirty="0"/>
          </a:p>
          <a:p>
            <a:pPr>
              <a:spcBef>
                <a:spcPts val="1200"/>
              </a:spcBef>
            </a:pPr>
            <a:r>
              <a:rPr lang="uk-UA" sz="1200" b="1" dirty="0">
                <a:solidFill>
                  <a:srgbClr val="E59074"/>
                </a:solidFill>
              </a:rPr>
              <a:t>Місце роботи </a:t>
            </a:r>
            <a:r>
              <a:rPr lang="uk-UA" sz="1200" dirty="0"/>
              <a:t>– Ківерцівський фаховий медичний коледж Волинської обласної ради</a:t>
            </a:r>
            <a:r>
              <a:rPr lang="uk-UA" sz="1200" dirty="0" smtClean="0"/>
              <a:t>..</a:t>
            </a:r>
            <a:endParaRPr lang="ru-RU" sz="1200" dirty="0"/>
          </a:p>
        </p:txBody>
      </p:sp>
      <p:pic>
        <p:nvPicPr>
          <p:cNvPr id="6" name="Picture 3" descr="C:\Users\NATO\Desktop\виш 1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" r="12615"/>
          <a:stretch/>
        </p:blipFill>
        <p:spPr bwMode="auto">
          <a:xfrm rot="5400000">
            <a:off x="6284082" y="2390051"/>
            <a:ext cx="5143500" cy="35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4"/>
          <p:cNvSpPr txBox="1">
            <a:spLocks/>
          </p:cNvSpPr>
          <p:nvPr/>
        </p:nvSpPr>
        <p:spPr>
          <a:xfrm>
            <a:off x="371236" y="3807940"/>
            <a:ext cx="3624700" cy="11521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200" b="1" dirty="0" smtClean="0">
                <a:solidFill>
                  <a:srgbClr val="E59074"/>
                </a:solidFill>
              </a:rPr>
              <a:t>Підвищення педагогічної майстерності  </a:t>
            </a:r>
            <a:r>
              <a:rPr lang="uk-UA" sz="1200" b="1" dirty="0" smtClean="0"/>
              <a:t>- </a:t>
            </a:r>
            <a:r>
              <a:rPr lang="uk-UA" sz="1200" dirty="0" smtClean="0">
                <a:solidFill>
                  <a:srgbClr val="FF0000"/>
                </a:solidFill>
              </a:rPr>
              <a:t>Курси ПФМ проходив у 1986, 1991, 1996, 2001, 2006, 2011, 2015 роках при Київському Національному медичному університеті  ім. О.О. Богомольця. У 20020 році з 28 вересня по 02 жовтня, і 14-18 грудня,  дистанційно при НМЦ вищої та фахової </a:t>
            </a:r>
            <a:r>
              <a:rPr lang="uk-UA" sz="1200" dirty="0" err="1" smtClean="0">
                <a:solidFill>
                  <a:srgbClr val="FF0000"/>
                </a:solidFill>
              </a:rPr>
              <a:t>передвищої</a:t>
            </a:r>
            <a:r>
              <a:rPr lang="uk-UA" sz="1200" dirty="0" smtClean="0">
                <a:solidFill>
                  <a:srgbClr val="FF0000"/>
                </a:solidFill>
              </a:rPr>
              <a:t> освіти.</a:t>
            </a:r>
            <a:endParaRPr lang="ru-RU" sz="1200" dirty="0">
              <a:solidFill>
                <a:srgbClr val="FF0000"/>
              </a:solidFill>
            </a:endParaRPr>
          </a:p>
        </p:txBody>
      </p:sp>
      <p:pic>
        <p:nvPicPr>
          <p:cNvPr id="8" name="Picture 3" descr="C:\Users\NATO\Desktop\герб 21 2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97"/>
            <a:ext cx="759059" cy="75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664" y="1505779"/>
            <a:ext cx="1664146" cy="212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57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19350" y="123478"/>
            <a:ext cx="8519241" cy="600424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E59074"/>
                </a:solidFill>
              </a:rPr>
              <a:t>Життєве</a:t>
            </a:r>
            <a:r>
              <a:rPr lang="ru-RU" dirty="0" smtClean="0">
                <a:solidFill>
                  <a:srgbClr val="E59074"/>
                </a:solidFill>
              </a:rPr>
              <a:t> та </a:t>
            </a:r>
            <a:r>
              <a:rPr lang="ru-RU" dirty="0" err="1" smtClean="0">
                <a:solidFill>
                  <a:srgbClr val="E59074"/>
                </a:solidFill>
              </a:rPr>
              <a:t>професійне</a:t>
            </a:r>
            <a:r>
              <a:rPr lang="ru-RU" dirty="0" smtClean="0">
                <a:solidFill>
                  <a:srgbClr val="E59074"/>
                </a:solidFill>
              </a:rPr>
              <a:t> кредо</a:t>
            </a:r>
            <a:endParaRPr lang="ru-RU" dirty="0">
              <a:solidFill>
                <a:srgbClr val="E59074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835696" y="843558"/>
            <a:ext cx="6696744" cy="43924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«Найважливіше завдання цивілізації – </a:t>
            </a:r>
          </a:p>
          <a:p>
            <a:pPr marL="0" indent="0">
              <a:buNone/>
            </a:pPr>
            <a:r>
              <a:rPr lang="uk-UA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навчити людину мислити». </a:t>
            </a:r>
          </a:p>
          <a:p>
            <a:pPr marL="0" indent="0">
              <a:buNone/>
            </a:pPr>
            <a:r>
              <a:rPr lang="uk-UA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                                    Т</a:t>
            </a:r>
            <a:r>
              <a:rPr lang="uk-UA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Едісон </a:t>
            </a:r>
            <a:endParaRPr lang="ru-RU" sz="2000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ru-RU" sz="2000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ru-RU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Слід</a:t>
            </a:r>
            <a:r>
              <a:rPr lang="ru-RU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більше</a:t>
            </a:r>
            <a:r>
              <a:rPr lang="ru-RU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довіряти</a:t>
            </a:r>
            <a:r>
              <a:rPr lang="ru-RU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тим</a:t>
            </a:r>
            <a:r>
              <a:rPr lang="ru-RU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0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хто</a:t>
            </a:r>
            <a:r>
              <a:rPr lang="ru-RU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вчить</a:t>
            </a:r>
            <a:r>
              <a:rPr lang="ru-RU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а не </a:t>
            </a:r>
            <a:r>
              <a:rPr lang="ru-RU" sz="20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тим</a:t>
            </a:r>
            <a:r>
              <a:rPr lang="ru-RU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0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хто</a:t>
            </a:r>
            <a:r>
              <a:rPr lang="ru-RU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карає</a:t>
            </a:r>
            <a:r>
              <a:rPr lang="ru-RU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ru-RU" sz="1800" b="1" i="1" dirty="0"/>
              <a:t>   </a:t>
            </a:r>
            <a:r>
              <a:rPr lang="ru-RU" sz="1800" b="1" i="1" dirty="0" smtClean="0"/>
              <a:t>                                           </a:t>
            </a:r>
            <a:r>
              <a:rPr lang="ru-RU" sz="1800" i="1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Аврелій</a:t>
            </a:r>
            <a:r>
              <a:rPr lang="ru-RU" sz="1800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800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Августин </a:t>
            </a:r>
            <a:endParaRPr lang="ru-RU" sz="1800" i="1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marL="0" indent="0">
              <a:buNone/>
            </a:pPr>
            <a:r>
              <a:rPr lang="ru-RU" sz="1800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800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                                           (</a:t>
            </a:r>
            <a:r>
              <a:rPr lang="ru-RU" sz="1800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Августин </a:t>
            </a:r>
            <a:r>
              <a:rPr lang="ru-RU" sz="1800" i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Блаженний</a:t>
            </a:r>
            <a:r>
              <a:rPr lang="ru-RU" sz="1800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1800" i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філософ</a:t>
            </a:r>
            <a:r>
              <a:rPr lang="ru-RU" sz="1800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і </a:t>
            </a:r>
            <a:r>
              <a:rPr lang="ru-RU" sz="1800" i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політик</a:t>
            </a:r>
            <a:r>
              <a:rPr lang="ru-RU" sz="1800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)</a:t>
            </a:r>
            <a:endParaRPr lang="ru-RU" sz="1800" i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6" name="Picture 3" descr="C:\Users\NATO\Desktop\виш 1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" r="12615"/>
          <a:stretch/>
        </p:blipFill>
        <p:spPr bwMode="auto">
          <a:xfrm rot="5400000">
            <a:off x="6284082" y="2390051"/>
            <a:ext cx="5143500" cy="35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O\Desktop\герб 21 2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97"/>
            <a:ext cx="759059" cy="75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474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7" y="123478"/>
            <a:ext cx="8155023" cy="60042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E59074"/>
                </a:solidFill>
              </a:rPr>
              <a:t>Методично-</a:t>
            </a:r>
            <a:r>
              <a:rPr lang="ru-RU" dirty="0" err="1" smtClean="0">
                <a:solidFill>
                  <a:srgbClr val="E59074"/>
                </a:solidFill>
              </a:rPr>
              <a:t>педагогічна</a:t>
            </a:r>
            <a:r>
              <a:rPr lang="ru-RU" dirty="0" smtClean="0">
                <a:solidFill>
                  <a:srgbClr val="E59074"/>
                </a:solidFill>
              </a:rPr>
              <a:t> проблема</a:t>
            </a:r>
            <a:endParaRPr lang="ru-RU" dirty="0">
              <a:solidFill>
                <a:srgbClr val="E59074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835696" y="843558"/>
            <a:ext cx="6696744" cy="2808312"/>
          </a:xfrm>
        </p:spPr>
        <p:txBody>
          <a:bodyPr>
            <a:noAutofit/>
          </a:bodyPr>
          <a:lstStyle/>
          <a:p>
            <a:endParaRPr lang="ru-RU" sz="1200" b="1" dirty="0" smtClean="0"/>
          </a:p>
          <a:p>
            <a:pPr>
              <a:spcBef>
                <a:spcPts val="1200"/>
              </a:spcBef>
            </a:pPr>
            <a:r>
              <a:rPr lang="uk-UA" sz="1800" dirty="0"/>
              <a:t>Вдосконалення методичної бази і вмінь дистанційного навчання через програму </a:t>
            </a:r>
            <a:r>
              <a:rPr lang="en-US" sz="18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L cloud</a:t>
            </a:r>
            <a:r>
              <a:rPr lang="en-US" sz="18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uk-UA" sz="1800" dirty="0"/>
              <a:t>за допомогою </a:t>
            </a:r>
            <a:r>
              <a:rPr lang="uk-UA" sz="1800" dirty="0" smtClean="0"/>
              <a:t>інформаційних платформ </a:t>
            </a:r>
            <a:r>
              <a:rPr lang="en-US" sz="18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ZOOM</a:t>
            </a:r>
            <a:r>
              <a:rPr lang="uk-UA" sz="18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, </a:t>
            </a:r>
            <a:r>
              <a:rPr lang="en-US" sz="18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Classroom</a:t>
            </a:r>
            <a:r>
              <a:rPr lang="uk-UA" sz="18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, </a:t>
            </a:r>
            <a:r>
              <a:rPr lang="en-US" sz="18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Google Meet</a:t>
            </a:r>
            <a:r>
              <a:rPr lang="uk-UA" sz="18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, </a:t>
            </a:r>
            <a:r>
              <a:rPr lang="en-US" sz="18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Viber</a:t>
            </a:r>
            <a:r>
              <a:rPr lang="uk-UA" sz="1800" b="1" dirty="0" smtClean="0"/>
              <a:t>.</a:t>
            </a:r>
            <a:endParaRPr lang="ru-RU" sz="1800" dirty="0"/>
          </a:p>
          <a:p>
            <a:pPr>
              <a:spcBef>
                <a:spcPts val="1200"/>
              </a:spcBef>
            </a:pPr>
            <a:r>
              <a:rPr lang="uk-UA" sz="1800" dirty="0"/>
              <a:t>Підготовка </a:t>
            </a:r>
            <a:r>
              <a:rPr lang="uk-UA" sz="1800" dirty="0" err="1"/>
              <a:t>конкурентноздатного</a:t>
            </a:r>
            <a:r>
              <a:rPr lang="uk-UA" sz="1800" dirty="0"/>
              <a:t> медика на основі </a:t>
            </a:r>
            <a:r>
              <a:rPr lang="uk-UA" sz="1800" dirty="0" smtClean="0"/>
              <a:t>розвитку ключових професійних та загальних </a:t>
            </a:r>
            <a:r>
              <a:rPr lang="uk-UA" sz="1800" dirty="0" err="1" smtClean="0"/>
              <a:t>компетентностей</a:t>
            </a:r>
            <a:r>
              <a:rPr lang="uk-UA" sz="1800" dirty="0"/>
              <a:t>.</a:t>
            </a:r>
            <a:endParaRPr lang="ru-RU" sz="1800" dirty="0"/>
          </a:p>
        </p:txBody>
      </p:sp>
      <p:pic>
        <p:nvPicPr>
          <p:cNvPr id="6" name="Picture 3" descr="C:\Users\NATO\Desktop\виш 1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" r="12615"/>
          <a:stretch/>
        </p:blipFill>
        <p:spPr bwMode="auto">
          <a:xfrm rot="5400000">
            <a:off x="6284082" y="2390051"/>
            <a:ext cx="5143500" cy="35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O\Desktop\герб 21 2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97"/>
            <a:ext cx="759059" cy="75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ATO\Desktop\4187642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8" b="6398"/>
          <a:stretch/>
        </p:blipFill>
        <p:spPr bwMode="auto">
          <a:xfrm>
            <a:off x="3995936" y="3795886"/>
            <a:ext cx="2448272" cy="1186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09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95486"/>
            <a:ext cx="8519241" cy="672432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E59074"/>
                </a:solidFill>
              </a:rPr>
              <a:t>Професійна</a:t>
            </a:r>
            <a:r>
              <a:rPr lang="ru-RU" dirty="0" smtClean="0">
                <a:solidFill>
                  <a:srgbClr val="E59074"/>
                </a:solidFill>
              </a:rPr>
              <a:t> </a:t>
            </a:r>
            <a:r>
              <a:rPr lang="ru-RU" dirty="0" err="1" smtClean="0">
                <a:solidFill>
                  <a:srgbClr val="E59074"/>
                </a:solidFill>
              </a:rPr>
              <a:t>компетентність</a:t>
            </a:r>
            <a:endParaRPr lang="ru-RU" dirty="0">
              <a:solidFill>
                <a:srgbClr val="E59074"/>
              </a:solidFill>
            </a:endParaRPr>
          </a:p>
        </p:txBody>
      </p:sp>
      <p:sp>
        <p:nvSpPr>
          <p:cNvPr id="24" name="Line 253"/>
          <p:cNvSpPr>
            <a:spLocks noChangeShapeType="1"/>
          </p:cNvSpPr>
          <p:nvPr/>
        </p:nvSpPr>
        <p:spPr bwMode="gray">
          <a:xfrm>
            <a:off x="3083768" y="3401367"/>
            <a:ext cx="5304656" cy="0"/>
          </a:xfrm>
          <a:prstGeom prst="line">
            <a:avLst/>
          </a:prstGeom>
          <a:noFill/>
          <a:ln w="25400">
            <a:solidFill>
              <a:schemeClr val="accent2">
                <a:lumMod val="20000"/>
                <a:lumOff val="8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5" name="Rectangle 254"/>
          <p:cNvSpPr>
            <a:spLocks noChangeArrowheads="1"/>
          </p:cNvSpPr>
          <p:nvPr/>
        </p:nvSpPr>
        <p:spPr bwMode="gray">
          <a:xfrm rot="3419336">
            <a:off x="2859534" y="2904083"/>
            <a:ext cx="359569" cy="5207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26" name="Text Box 255"/>
          <p:cNvSpPr txBox="1">
            <a:spLocks noChangeArrowheads="1"/>
          </p:cNvSpPr>
          <p:nvPr/>
        </p:nvSpPr>
        <p:spPr bwMode="gray">
          <a:xfrm>
            <a:off x="2854082" y="3001317"/>
            <a:ext cx="35618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4</a:t>
            </a:r>
          </a:p>
        </p:txBody>
      </p:sp>
      <p:sp>
        <p:nvSpPr>
          <p:cNvPr id="27" name="Line 256"/>
          <p:cNvSpPr>
            <a:spLocks noChangeShapeType="1"/>
          </p:cNvSpPr>
          <p:nvPr/>
        </p:nvSpPr>
        <p:spPr bwMode="gray">
          <a:xfrm>
            <a:off x="3083768" y="1515417"/>
            <a:ext cx="5304656" cy="0"/>
          </a:xfrm>
          <a:prstGeom prst="line">
            <a:avLst/>
          </a:prstGeom>
          <a:noFill/>
          <a:ln w="25400">
            <a:solidFill>
              <a:schemeClr val="accent2">
                <a:lumMod val="20000"/>
                <a:lumOff val="8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Rectangle 257"/>
          <p:cNvSpPr>
            <a:spLocks noChangeArrowheads="1"/>
          </p:cNvSpPr>
          <p:nvPr/>
        </p:nvSpPr>
        <p:spPr bwMode="gray">
          <a:xfrm rot="3419336">
            <a:off x="2787526" y="1018133"/>
            <a:ext cx="359569" cy="5207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29" name="Text Box 258"/>
          <p:cNvSpPr txBox="1">
            <a:spLocks noChangeArrowheads="1"/>
          </p:cNvSpPr>
          <p:nvPr/>
        </p:nvSpPr>
        <p:spPr bwMode="gray">
          <a:xfrm>
            <a:off x="3635896" y="1148705"/>
            <a:ext cx="432048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Бажання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вдосконалюватися</a:t>
            </a:r>
            <a:endParaRPr lang="en-US" sz="2000" dirty="0">
              <a:solidFill>
                <a:schemeClr val="accent3">
                  <a:lumMod val="60000"/>
                  <a:lumOff val="40000"/>
                </a:schemeClr>
              </a:solidFill>
              <a:latin typeface="Arial" charset="0"/>
            </a:endParaRPr>
          </a:p>
        </p:txBody>
      </p:sp>
      <p:sp>
        <p:nvSpPr>
          <p:cNvPr id="30" name="Text Box 259"/>
          <p:cNvSpPr txBox="1">
            <a:spLocks noChangeArrowheads="1"/>
          </p:cNvSpPr>
          <p:nvPr/>
        </p:nvSpPr>
        <p:spPr bwMode="gray">
          <a:xfrm>
            <a:off x="2854082" y="1115367"/>
            <a:ext cx="35618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1</a:t>
            </a:r>
          </a:p>
        </p:txBody>
      </p:sp>
      <p:sp>
        <p:nvSpPr>
          <p:cNvPr id="31" name="Line 260"/>
          <p:cNvSpPr>
            <a:spLocks noChangeShapeType="1"/>
          </p:cNvSpPr>
          <p:nvPr/>
        </p:nvSpPr>
        <p:spPr bwMode="gray">
          <a:xfrm>
            <a:off x="3083768" y="2144067"/>
            <a:ext cx="5304656" cy="0"/>
          </a:xfrm>
          <a:prstGeom prst="line">
            <a:avLst/>
          </a:prstGeom>
          <a:noFill/>
          <a:ln w="25400">
            <a:solidFill>
              <a:schemeClr val="accent2">
                <a:lumMod val="20000"/>
                <a:lumOff val="8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2" name="Rectangle 261"/>
          <p:cNvSpPr>
            <a:spLocks noChangeArrowheads="1"/>
          </p:cNvSpPr>
          <p:nvPr/>
        </p:nvSpPr>
        <p:spPr bwMode="gray">
          <a:xfrm rot="3419336">
            <a:off x="2859534" y="1646783"/>
            <a:ext cx="359569" cy="5207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3" name="Text Box 262"/>
          <p:cNvSpPr txBox="1">
            <a:spLocks noChangeArrowheads="1"/>
          </p:cNvSpPr>
          <p:nvPr/>
        </p:nvSpPr>
        <p:spPr bwMode="gray">
          <a:xfrm>
            <a:off x="2854082" y="1744017"/>
            <a:ext cx="35618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2</a:t>
            </a:r>
          </a:p>
        </p:txBody>
      </p:sp>
      <p:sp>
        <p:nvSpPr>
          <p:cNvPr id="34" name="Line 263"/>
          <p:cNvSpPr>
            <a:spLocks noChangeShapeType="1"/>
          </p:cNvSpPr>
          <p:nvPr/>
        </p:nvSpPr>
        <p:spPr bwMode="gray">
          <a:xfrm>
            <a:off x="3085356" y="2771527"/>
            <a:ext cx="5303068" cy="1190"/>
          </a:xfrm>
          <a:prstGeom prst="line">
            <a:avLst/>
          </a:prstGeom>
          <a:noFill/>
          <a:ln w="25400">
            <a:solidFill>
              <a:schemeClr val="accent2">
                <a:lumMod val="20000"/>
                <a:lumOff val="8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5" name="Rectangle 264"/>
          <p:cNvSpPr>
            <a:spLocks noChangeArrowheads="1"/>
          </p:cNvSpPr>
          <p:nvPr/>
        </p:nvSpPr>
        <p:spPr bwMode="gray">
          <a:xfrm rot="3419336">
            <a:off x="2859534" y="2275433"/>
            <a:ext cx="359569" cy="5207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6" name="Text Box 265"/>
          <p:cNvSpPr txBox="1">
            <a:spLocks noChangeArrowheads="1"/>
          </p:cNvSpPr>
          <p:nvPr/>
        </p:nvSpPr>
        <p:spPr bwMode="gray">
          <a:xfrm>
            <a:off x="2854082" y="2372667"/>
            <a:ext cx="35618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FF"/>
                </a:solidFill>
                <a:latin typeface="Arial" charset="0"/>
              </a:rPr>
              <a:t>3</a:t>
            </a:r>
          </a:p>
        </p:txBody>
      </p:sp>
      <p:sp>
        <p:nvSpPr>
          <p:cNvPr id="37" name="Line 266"/>
          <p:cNvSpPr>
            <a:spLocks noChangeShapeType="1"/>
          </p:cNvSpPr>
          <p:nvPr/>
        </p:nvSpPr>
        <p:spPr bwMode="gray">
          <a:xfrm>
            <a:off x="3083768" y="4046686"/>
            <a:ext cx="5304656" cy="0"/>
          </a:xfrm>
          <a:prstGeom prst="line">
            <a:avLst/>
          </a:prstGeom>
          <a:noFill/>
          <a:ln w="25400">
            <a:solidFill>
              <a:schemeClr val="accent2">
                <a:lumMod val="20000"/>
                <a:lumOff val="8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8" name="Rectangle 267"/>
          <p:cNvSpPr>
            <a:spLocks noChangeArrowheads="1"/>
          </p:cNvSpPr>
          <p:nvPr/>
        </p:nvSpPr>
        <p:spPr bwMode="ltGray">
          <a:xfrm rot="3419336">
            <a:off x="2859534" y="3549402"/>
            <a:ext cx="359569" cy="520700"/>
          </a:xfrm>
          <a:prstGeom prst="rect">
            <a:avLst/>
          </a:prstGeom>
          <a:gradFill rotWithShape="1">
            <a:gsLst>
              <a:gs pos="0">
                <a:srgbClr val="990099"/>
              </a:gs>
              <a:gs pos="100000">
                <a:srgbClr val="9900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990099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9" name="Text Box 268"/>
          <p:cNvSpPr txBox="1">
            <a:spLocks noChangeArrowheads="1"/>
          </p:cNvSpPr>
          <p:nvPr/>
        </p:nvSpPr>
        <p:spPr bwMode="gray">
          <a:xfrm>
            <a:off x="2854082" y="3646636"/>
            <a:ext cx="35618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5</a:t>
            </a:r>
          </a:p>
        </p:txBody>
      </p:sp>
      <p:sp>
        <p:nvSpPr>
          <p:cNvPr id="40" name="Text Box 269"/>
          <p:cNvSpPr txBox="1">
            <a:spLocks noChangeArrowheads="1"/>
          </p:cNvSpPr>
          <p:nvPr/>
        </p:nvSpPr>
        <p:spPr bwMode="gray">
          <a:xfrm>
            <a:off x="3635896" y="1795214"/>
            <a:ext cx="4153205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Професійна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компетентність</a:t>
            </a:r>
            <a:endParaRPr lang="en-US" sz="2000" dirty="0">
              <a:solidFill>
                <a:schemeClr val="accent3">
                  <a:lumMod val="60000"/>
                  <a:lumOff val="40000"/>
                </a:schemeClr>
              </a:solidFill>
              <a:latin typeface="Arial" charset="0"/>
            </a:endParaRPr>
          </a:p>
        </p:txBody>
      </p:sp>
      <p:sp>
        <p:nvSpPr>
          <p:cNvPr id="41" name="Text Box 270"/>
          <p:cNvSpPr txBox="1">
            <a:spLocks noChangeArrowheads="1"/>
          </p:cNvSpPr>
          <p:nvPr/>
        </p:nvSpPr>
        <p:spPr bwMode="gray">
          <a:xfrm>
            <a:off x="3635895" y="2425054"/>
            <a:ext cx="4968553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Педагогічні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здібності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і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техніка</a:t>
            </a:r>
            <a:endParaRPr lang="en-US" sz="2000" dirty="0">
              <a:solidFill>
                <a:schemeClr val="accent3">
                  <a:lumMod val="60000"/>
                  <a:lumOff val="40000"/>
                </a:schemeClr>
              </a:solidFill>
              <a:latin typeface="Arial" charset="0"/>
            </a:endParaRPr>
          </a:p>
        </p:txBody>
      </p:sp>
      <p:sp>
        <p:nvSpPr>
          <p:cNvPr id="42" name="Text Box 271"/>
          <p:cNvSpPr txBox="1">
            <a:spLocks noChangeArrowheads="1"/>
          </p:cNvSpPr>
          <p:nvPr/>
        </p:nvSpPr>
        <p:spPr bwMode="gray">
          <a:xfrm>
            <a:off x="3635896" y="3056086"/>
            <a:ext cx="344008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Справедливість</a:t>
            </a:r>
            <a:endParaRPr lang="en-US" sz="2000" dirty="0">
              <a:solidFill>
                <a:schemeClr val="accent3">
                  <a:lumMod val="60000"/>
                  <a:lumOff val="40000"/>
                </a:schemeClr>
              </a:solidFill>
              <a:latin typeface="Arial" charset="0"/>
            </a:endParaRPr>
          </a:p>
        </p:txBody>
      </p:sp>
      <p:sp>
        <p:nvSpPr>
          <p:cNvPr id="43" name="Text Box 272"/>
          <p:cNvSpPr txBox="1">
            <a:spLocks noChangeArrowheads="1"/>
          </p:cNvSpPr>
          <p:nvPr/>
        </p:nvSpPr>
        <p:spPr bwMode="gray">
          <a:xfrm>
            <a:off x="3635896" y="3694261"/>
            <a:ext cx="4680521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Гуманістична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спрямованість</a:t>
            </a:r>
            <a:endParaRPr lang="en-US" sz="2000" dirty="0">
              <a:solidFill>
                <a:schemeClr val="accent3">
                  <a:lumMod val="60000"/>
                  <a:lumOff val="40000"/>
                </a:schemeClr>
              </a:solidFill>
              <a:latin typeface="Arial" charset="0"/>
            </a:endParaRPr>
          </a:p>
        </p:txBody>
      </p:sp>
      <p:sp>
        <p:nvSpPr>
          <p:cNvPr id="23" name="Line 253"/>
          <p:cNvSpPr>
            <a:spLocks noChangeShapeType="1"/>
          </p:cNvSpPr>
          <p:nvPr/>
        </p:nvSpPr>
        <p:spPr bwMode="gray">
          <a:xfrm>
            <a:off x="3060508" y="4697511"/>
            <a:ext cx="5327915" cy="0"/>
          </a:xfrm>
          <a:prstGeom prst="line">
            <a:avLst/>
          </a:prstGeom>
          <a:noFill/>
          <a:ln w="25400">
            <a:solidFill>
              <a:schemeClr val="accent2">
                <a:lumMod val="20000"/>
                <a:lumOff val="8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4" name="Rectangle 254"/>
          <p:cNvSpPr>
            <a:spLocks noChangeArrowheads="1"/>
          </p:cNvSpPr>
          <p:nvPr/>
        </p:nvSpPr>
        <p:spPr bwMode="gray">
          <a:xfrm rot="3419336">
            <a:off x="2836275" y="4200227"/>
            <a:ext cx="359569" cy="5207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45" name="Text Box 255"/>
          <p:cNvSpPr txBox="1">
            <a:spLocks noChangeArrowheads="1"/>
          </p:cNvSpPr>
          <p:nvPr/>
        </p:nvSpPr>
        <p:spPr bwMode="gray">
          <a:xfrm>
            <a:off x="2830823" y="4297461"/>
            <a:ext cx="35618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uk-UA" sz="2400" b="1" dirty="0" smtClean="0">
                <a:solidFill>
                  <a:srgbClr val="FFFFFF"/>
                </a:solidFill>
                <a:latin typeface="Arial" charset="0"/>
              </a:rPr>
              <a:t>6</a:t>
            </a:r>
            <a:endParaRPr lang="en-US" sz="2400" b="1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9" name="Text Box 271"/>
          <p:cNvSpPr txBox="1">
            <a:spLocks noChangeArrowheads="1"/>
          </p:cNvSpPr>
          <p:nvPr/>
        </p:nvSpPr>
        <p:spPr bwMode="gray">
          <a:xfrm>
            <a:off x="3635895" y="4352230"/>
            <a:ext cx="547260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Креативне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мислення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і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творчість</a:t>
            </a:r>
            <a:endParaRPr lang="en-US" sz="2000" dirty="0">
              <a:solidFill>
                <a:schemeClr val="accent3">
                  <a:lumMod val="60000"/>
                  <a:lumOff val="40000"/>
                </a:schemeClr>
              </a:solidFill>
              <a:latin typeface="Arial" charset="0"/>
            </a:endParaRPr>
          </a:p>
        </p:txBody>
      </p:sp>
      <p:pic>
        <p:nvPicPr>
          <p:cNvPr id="4098" name="Picture 2" descr="C:\Users\NATO\Desktop\ТЕД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27" b="12442"/>
          <a:stretch/>
        </p:blipFill>
        <p:spPr bwMode="auto">
          <a:xfrm>
            <a:off x="179512" y="3620615"/>
            <a:ext cx="2304256" cy="9753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" name="Picture 3" descr="C:\Users\NATO\Desktop\виш 12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" r="12615"/>
          <a:stretch/>
        </p:blipFill>
        <p:spPr bwMode="auto">
          <a:xfrm rot="5400000">
            <a:off x="6284082" y="2390051"/>
            <a:ext cx="5143500" cy="35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02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3234" y="339503"/>
            <a:ext cx="7514035" cy="792087"/>
          </a:xfrm>
        </p:spPr>
        <p:txBody>
          <a:bodyPr/>
          <a:lstStyle/>
          <a:p>
            <a:r>
              <a:rPr lang="uk-UA" b="1" dirty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Портфель досягнень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3233" y="1131590"/>
            <a:ext cx="4826919" cy="3528392"/>
          </a:xfrm>
        </p:spPr>
        <p:txBody>
          <a:bodyPr/>
          <a:lstStyle/>
          <a:p>
            <a:r>
              <a:rPr lang="uk-UA" dirty="0"/>
              <a:t>Шляхи досягання результатів:</a:t>
            </a:r>
          </a:p>
          <a:p>
            <a:r>
              <a:rPr lang="uk-UA" dirty="0" smtClean="0"/>
              <a:t>Курси підвищення кваліфікації по </a:t>
            </a:r>
            <a:r>
              <a:rPr lang="uk-UA" dirty="0" err="1" smtClean="0"/>
              <a:t>інклюзійній</a:t>
            </a:r>
            <a:r>
              <a:rPr lang="uk-UA" dirty="0" smtClean="0"/>
              <a:t> освіті (9.03.2021)</a:t>
            </a:r>
            <a:endParaRPr lang="uk-UA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6576346"/>
              </p:ext>
            </p:extLst>
          </p:nvPr>
        </p:nvGraphicFramePr>
        <p:xfrm>
          <a:off x="5747544" y="1062208"/>
          <a:ext cx="287972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Acrobat Document" r:id="rId3" imgW="17182898" imgH="24250515" progId="AcroExch.Document.11">
                  <p:embed/>
                </p:oleObj>
              </mc:Choice>
              <mc:Fallback>
                <p:oleObj name="Acrobat Document" r:id="rId3" imgW="17182898" imgH="24250515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47544" y="1062208"/>
                        <a:ext cx="2879725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634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7" y="123478"/>
            <a:ext cx="8155023" cy="60042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E59074"/>
                </a:solidFill>
              </a:rPr>
              <a:t>Портфель </a:t>
            </a:r>
            <a:r>
              <a:rPr lang="ru-RU" dirty="0" err="1" smtClean="0">
                <a:solidFill>
                  <a:srgbClr val="E59074"/>
                </a:solidFill>
              </a:rPr>
              <a:t>досягнень</a:t>
            </a:r>
            <a:endParaRPr lang="ru-RU" dirty="0">
              <a:solidFill>
                <a:srgbClr val="E59074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2339752" y="1347614"/>
            <a:ext cx="6192688" cy="504056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uk-UA" sz="1800" dirty="0" smtClean="0"/>
              <a:t>Курси підвищення кваліфікації 2020р. Дистанційно.</a:t>
            </a:r>
          </a:p>
        </p:txBody>
      </p:sp>
      <p:pic>
        <p:nvPicPr>
          <p:cNvPr id="6" name="Picture 3" descr="C:\Users\NATO\Desktop\виш 1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" r="12615"/>
          <a:stretch/>
        </p:blipFill>
        <p:spPr bwMode="auto">
          <a:xfrm rot="5400000">
            <a:off x="6284082" y="2390051"/>
            <a:ext cx="5143500" cy="35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O\Desktop\герб 21 2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97"/>
            <a:ext cx="759059" cy="75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843559"/>
            <a:ext cx="532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Шляхи досягання результатів: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08104" y="1707654"/>
            <a:ext cx="2952328" cy="784830"/>
          </a:xfrm>
          <a:prstGeom prst="rect">
            <a:avLst/>
          </a:prstGeom>
          <a:solidFill>
            <a:schemeClr val="accent2">
              <a:lumMod val="60000"/>
              <a:lumOff val="40000"/>
              <a:alpha val="47000"/>
            </a:schemeClr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Удосконалення</a:t>
            </a:r>
            <a:r>
              <a:rPr lang="ru-RU" sz="11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1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професійної</a:t>
            </a:r>
            <a:r>
              <a:rPr lang="ru-RU" sz="11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1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компетентності</a:t>
            </a:r>
            <a:r>
              <a:rPr lang="ru-RU" sz="11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1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педагогічного</a:t>
            </a:r>
            <a:r>
              <a:rPr lang="ru-RU" sz="11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 </a:t>
            </a:r>
            <a:r>
              <a:rPr lang="ru-RU" sz="11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працівника</a:t>
            </a:r>
            <a:r>
              <a:rPr lang="ru-RU" sz="11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br>
              <a:rPr lang="ru-RU" sz="11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11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Опанування</a:t>
            </a:r>
            <a:r>
              <a:rPr lang="ru-RU" sz="11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1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сучасних</a:t>
            </a:r>
            <a:r>
              <a:rPr lang="ru-RU" sz="11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1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технологій</a:t>
            </a:r>
            <a:r>
              <a:rPr lang="ru-RU" sz="11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1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реалізації</a:t>
            </a:r>
            <a:endParaRPr lang="ru-RU" sz="1100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ru-RU" sz="11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1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змісту</a:t>
            </a:r>
            <a:r>
              <a:rPr lang="ru-RU" sz="11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1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навчання</a:t>
            </a:r>
            <a:r>
              <a:rPr lang="ru-RU" sz="1200" b="1" i="1" dirty="0" smtClean="0">
                <a:solidFill>
                  <a:srgbClr val="0000FF"/>
                </a:solidFill>
              </a:rPr>
              <a:t>.</a:t>
            </a:r>
            <a:endParaRPr lang="ru-RU" sz="1200" b="1" i="1" dirty="0">
              <a:solidFill>
                <a:srgbClr val="0000FF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371" y="1928936"/>
            <a:ext cx="3258242" cy="22706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906" y="2571750"/>
            <a:ext cx="3346373" cy="240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54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7" y="123478"/>
            <a:ext cx="8155023" cy="60042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E59074"/>
                </a:solidFill>
              </a:rPr>
              <a:t>Портфель </a:t>
            </a:r>
            <a:r>
              <a:rPr lang="ru-RU" dirty="0" err="1">
                <a:solidFill>
                  <a:srgbClr val="E59074"/>
                </a:solidFill>
              </a:rPr>
              <a:t>досягнень</a:t>
            </a:r>
            <a:endParaRPr lang="ru-RU" dirty="0">
              <a:solidFill>
                <a:srgbClr val="E59074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2339752" y="1059582"/>
            <a:ext cx="6192688" cy="36004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uk-UA" sz="1800" dirty="0" smtClean="0"/>
              <a:t>Приймав участь в обласній конференції ( 2017 р.)</a:t>
            </a:r>
          </a:p>
        </p:txBody>
      </p:sp>
      <p:pic>
        <p:nvPicPr>
          <p:cNvPr id="6" name="Picture 3" descr="C:\Users\NATO\Desktop\виш 1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" r="12615"/>
          <a:stretch/>
        </p:blipFill>
        <p:spPr bwMode="auto">
          <a:xfrm rot="5400000">
            <a:off x="6284082" y="2390051"/>
            <a:ext cx="5143500" cy="35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O\Desktop\герб 21 2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97"/>
            <a:ext cx="759059" cy="75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627534"/>
            <a:ext cx="532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Шляхи досягання результатів: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6770" y="1851670"/>
            <a:ext cx="3546523" cy="26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29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7" y="123478"/>
            <a:ext cx="8155023" cy="60042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E59074"/>
                </a:solidFill>
              </a:rPr>
              <a:t>Портфель </a:t>
            </a:r>
            <a:r>
              <a:rPr lang="ru-RU" dirty="0" err="1">
                <a:solidFill>
                  <a:srgbClr val="E59074"/>
                </a:solidFill>
              </a:rPr>
              <a:t>досягнень</a:t>
            </a:r>
            <a:endParaRPr lang="ru-RU" dirty="0">
              <a:solidFill>
                <a:srgbClr val="E59074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907704" y="1196410"/>
            <a:ext cx="6624736" cy="648072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uk-UA" sz="1800" dirty="0" smtClean="0">
                <a:solidFill>
                  <a:srgbClr val="FFC000"/>
                </a:solidFill>
              </a:rPr>
              <a:t>Дистанційна освіта </a:t>
            </a:r>
            <a:r>
              <a:rPr lang="uk-UA" sz="1800" dirty="0" smtClean="0"/>
              <a:t>– проведення  на</a:t>
            </a:r>
            <a:r>
              <a:rPr lang="uk-UA" sz="1800" dirty="0"/>
              <a:t>в</a:t>
            </a:r>
            <a:r>
              <a:rPr lang="uk-UA" sz="1800" dirty="0" smtClean="0"/>
              <a:t>чальних занять через </a:t>
            </a:r>
            <a:r>
              <a:rPr lang="uk-UA" sz="1800" dirty="0" err="1" smtClean="0"/>
              <a:t>інтернет-платформи</a:t>
            </a:r>
            <a:r>
              <a:rPr lang="uk-UA" sz="1800" dirty="0" smtClean="0"/>
              <a:t> </a:t>
            </a:r>
            <a:r>
              <a:rPr lang="en-US" sz="1800" dirty="0" smtClean="0"/>
              <a:t>ZOOM, Classroom, Google Meet, </a:t>
            </a:r>
            <a:r>
              <a:rPr lang="en-US" sz="1800" dirty="0" err="1" smtClean="0"/>
              <a:t>Viber</a:t>
            </a:r>
            <a:endParaRPr lang="uk-UA" sz="1800" dirty="0" smtClean="0"/>
          </a:p>
        </p:txBody>
      </p:sp>
      <p:pic>
        <p:nvPicPr>
          <p:cNvPr id="6" name="Picture 3" descr="C:\Users\NATO\Desktop\виш 1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" r="12615"/>
          <a:stretch/>
        </p:blipFill>
        <p:spPr bwMode="auto">
          <a:xfrm rot="5400000">
            <a:off x="6284082" y="2390051"/>
            <a:ext cx="5143500" cy="35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O\Desktop\герб 21 2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97"/>
            <a:ext cx="759059" cy="75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699542"/>
            <a:ext cx="532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Шляхи досягання результатів: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 descr="C:\Users\NATO\Desktop\для портф 21\дист навч 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27" y="1960680"/>
            <a:ext cx="2010955" cy="1494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ATO\Desktop\для портф 21\дист навч 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068" y="1960680"/>
            <a:ext cx="1594584" cy="149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NATO\Desktop\для портф 21\дист навч 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751" y="2944339"/>
            <a:ext cx="1830073" cy="142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04248" y="1875740"/>
            <a:ext cx="1872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Проведення практичного заняття дистанційно (навичок, навчальний ролик, відео з </a:t>
            </a:r>
            <a:r>
              <a:rPr lang="en-US" sz="1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You Tube</a:t>
            </a:r>
            <a:r>
              <a:rPr lang="uk-UA" sz="1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)</a:t>
            </a:r>
            <a:endParaRPr lang="ru-RU" sz="1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67" y="3272919"/>
            <a:ext cx="2221122" cy="148538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981" y="3363838"/>
            <a:ext cx="2253835" cy="140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66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7" y="123478"/>
            <a:ext cx="8155023" cy="60042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E59074"/>
                </a:solidFill>
              </a:rPr>
              <a:t>Портфель </a:t>
            </a:r>
            <a:r>
              <a:rPr lang="ru-RU" dirty="0" err="1">
                <a:solidFill>
                  <a:srgbClr val="E59074"/>
                </a:solidFill>
              </a:rPr>
              <a:t>досягнень</a:t>
            </a:r>
            <a:endParaRPr lang="ru-RU" dirty="0">
              <a:solidFill>
                <a:srgbClr val="E59074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829626" y="1503384"/>
            <a:ext cx="6624736" cy="648072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uk-UA" sz="1800" dirty="0" smtClean="0">
                <a:solidFill>
                  <a:srgbClr val="FFC000"/>
                </a:solidFill>
              </a:rPr>
              <a:t>Дистанційна діяльність в умовах карантину </a:t>
            </a:r>
            <a:r>
              <a:rPr lang="uk-UA" sz="1800" dirty="0" smtClean="0"/>
              <a:t>– участь в педрадах, проведення екзаменів через платформу </a:t>
            </a:r>
            <a:r>
              <a:rPr lang="en-US" sz="1800" dirty="0" smtClean="0"/>
              <a:t>ZOOM</a:t>
            </a:r>
            <a:endParaRPr lang="uk-UA" sz="1800" dirty="0" smtClean="0"/>
          </a:p>
          <a:p>
            <a:pPr>
              <a:spcBef>
                <a:spcPts val="1200"/>
              </a:spcBef>
            </a:pPr>
            <a:r>
              <a:rPr lang="uk-UA" sz="1800" dirty="0" smtClean="0"/>
              <a:t>Підготовив доповідь на педраду на тему: Шляхи покращення практичної підготовки студентів з </a:t>
            </a:r>
            <a:r>
              <a:rPr lang="uk-UA" sz="1800" dirty="0" err="1" smtClean="0"/>
              <a:t>Інфектологі</a:t>
            </a:r>
            <a:endParaRPr lang="uk-UA" sz="1800" dirty="0" smtClean="0"/>
          </a:p>
          <a:p>
            <a:pPr>
              <a:spcBef>
                <a:spcPts val="1200"/>
              </a:spcBef>
            </a:pPr>
            <a:endParaRPr lang="uk-UA" sz="1800" dirty="0" smtClean="0"/>
          </a:p>
        </p:txBody>
      </p:sp>
      <p:pic>
        <p:nvPicPr>
          <p:cNvPr id="6" name="Picture 3" descr="C:\Users\NATO\Desktop\виш 1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" r="12615"/>
          <a:stretch/>
        </p:blipFill>
        <p:spPr bwMode="auto">
          <a:xfrm rot="5400000">
            <a:off x="6284082" y="2390051"/>
            <a:ext cx="5143500" cy="35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O\Desktop\герб 21 2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97"/>
            <a:ext cx="759059" cy="75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38731" y="560118"/>
            <a:ext cx="532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Шляхи досягання результатів: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50" name="Picture 2" descr="C:\Users\NATO\Desktop\IMG_20201022_15541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31" r="6939"/>
          <a:stretch/>
        </p:blipFill>
        <p:spPr bwMode="auto">
          <a:xfrm>
            <a:off x="748874" y="2246905"/>
            <a:ext cx="2184758" cy="150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NATO\Desktop\IMG-38fb032e7691228dd4b3d45bbb978a6a-V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280" y="3507609"/>
            <a:ext cx="2014901" cy="1559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NATO\Desktop\IMG-05d6c335ed757c9064c7e78b7d9edee4-V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6" t="5046"/>
          <a:stretch/>
        </p:blipFill>
        <p:spPr bwMode="auto">
          <a:xfrm>
            <a:off x="3942263" y="2305074"/>
            <a:ext cx="2685250" cy="144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NATO\Desktop\IMG-37a042df50b9405a29b44d914e783dac-V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79" b="18588"/>
          <a:stretch/>
        </p:blipFill>
        <p:spPr bwMode="auto">
          <a:xfrm>
            <a:off x="3707246" y="3749154"/>
            <a:ext cx="1827513" cy="1076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5329" y="3261944"/>
            <a:ext cx="2446377" cy="159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766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7" y="123478"/>
            <a:ext cx="8155023" cy="60042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E59074"/>
                </a:solidFill>
              </a:rPr>
              <a:t>Портфель </a:t>
            </a:r>
            <a:r>
              <a:rPr lang="ru-RU" dirty="0" err="1">
                <a:solidFill>
                  <a:srgbClr val="E59074"/>
                </a:solidFill>
              </a:rPr>
              <a:t>досягнень</a:t>
            </a:r>
            <a:endParaRPr lang="ru-RU" dirty="0">
              <a:solidFill>
                <a:srgbClr val="E59074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907704" y="1196410"/>
            <a:ext cx="6624736" cy="727268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uk-UA" sz="1800" dirty="0" smtClean="0">
                <a:solidFill>
                  <a:srgbClr val="FFC000"/>
                </a:solidFill>
              </a:rPr>
              <a:t>Діяльність в умовах карантину </a:t>
            </a:r>
            <a:r>
              <a:rPr lang="uk-UA" sz="1800" dirty="0" smtClean="0"/>
              <a:t>– участь в екзаменаційній сесії</a:t>
            </a:r>
            <a:r>
              <a:rPr lang="uk-UA" sz="1800" dirty="0"/>
              <a:t>.</a:t>
            </a:r>
            <a:endParaRPr lang="uk-UA" sz="1800" dirty="0" smtClean="0"/>
          </a:p>
        </p:txBody>
      </p:sp>
      <p:pic>
        <p:nvPicPr>
          <p:cNvPr id="6" name="Picture 3" descr="C:\Users\NATO\Desktop\виш 1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" r="12615"/>
          <a:stretch/>
        </p:blipFill>
        <p:spPr bwMode="auto">
          <a:xfrm rot="5400000">
            <a:off x="6284082" y="2390051"/>
            <a:ext cx="5143500" cy="35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O\Desktop\герб 21 2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97"/>
            <a:ext cx="759059" cy="75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699542"/>
            <a:ext cx="532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Шляхи досягання результатів: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132" y="2499742"/>
            <a:ext cx="2588907" cy="19416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733" y="1923678"/>
            <a:ext cx="1893388" cy="252451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44" y="2196244"/>
            <a:ext cx="2708920" cy="203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24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7" y="123478"/>
            <a:ext cx="8155023" cy="60042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E59074"/>
                </a:solidFill>
              </a:rPr>
              <a:t>Портфель </a:t>
            </a:r>
            <a:r>
              <a:rPr lang="ru-RU" dirty="0" err="1">
                <a:solidFill>
                  <a:srgbClr val="E59074"/>
                </a:solidFill>
              </a:rPr>
              <a:t>досягнень</a:t>
            </a:r>
            <a:endParaRPr lang="ru-RU" dirty="0">
              <a:solidFill>
                <a:srgbClr val="E59074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835696" y="1196410"/>
            <a:ext cx="6696744" cy="29522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uk-UA" sz="1800" dirty="0" smtClean="0">
                <a:solidFill>
                  <a:srgbClr val="FFC000"/>
                </a:solidFill>
              </a:rPr>
              <a:t>Використання найбільш вживаних педагогічних технологій </a:t>
            </a:r>
            <a:endParaRPr lang="uk-UA" sz="1800" dirty="0" smtClean="0"/>
          </a:p>
        </p:txBody>
      </p:sp>
      <p:pic>
        <p:nvPicPr>
          <p:cNvPr id="6" name="Picture 3" descr="C:\Users\NATO\Desktop\виш 1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" r="12615"/>
          <a:stretch/>
        </p:blipFill>
        <p:spPr bwMode="auto">
          <a:xfrm rot="5400000">
            <a:off x="6284082" y="2390051"/>
            <a:ext cx="5143500" cy="35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O\Desktop\герб 21 2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97"/>
            <a:ext cx="759059" cy="75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699542"/>
            <a:ext cx="532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Шляхи досягання результатів: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68144" y="1584411"/>
            <a:ext cx="23889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uk-UA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н</a:t>
            </a:r>
            <a:r>
              <a:rPr lang="uk-UA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авчання в парах;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-UA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н</a:t>
            </a:r>
            <a:r>
              <a:rPr lang="uk-UA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авчання в малих групах;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-UA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кейс-метод;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-UA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ділова гра;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-UA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рольова гра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8688" y="1653146"/>
            <a:ext cx="1918283" cy="14361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3331" y="3580096"/>
            <a:ext cx="2093774" cy="156340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5454" y="1914227"/>
            <a:ext cx="1663339" cy="124327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6679" y="3374530"/>
            <a:ext cx="1860583" cy="140148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0142" y="3580096"/>
            <a:ext cx="1738496" cy="130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12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7" y="123478"/>
            <a:ext cx="8155023" cy="60042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E59074"/>
                </a:solidFill>
              </a:rPr>
              <a:t>Портфель </a:t>
            </a:r>
            <a:r>
              <a:rPr lang="ru-RU" dirty="0" err="1">
                <a:solidFill>
                  <a:srgbClr val="E59074"/>
                </a:solidFill>
              </a:rPr>
              <a:t>досягнень</a:t>
            </a:r>
            <a:endParaRPr lang="ru-RU" dirty="0">
              <a:solidFill>
                <a:srgbClr val="E59074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835696" y="1059582"/>
            <a:ext cx="6696744" cy="29522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uk-UA" sz="1800" dirty="0" smtClean="0">
                <a:solidFill>
                  <a:srgbClr val="FFC000"/>
                </a:solidFill>
              </a:rPr>
              <a:t>Використання найбільш вживаних мультимедійних технологій </a:t>
            </a:r>
            <a:endParaRPr lang="uk-UA" sz="1800" dirty="0" smtClean="0"/>
          </a:p>
        </p:txBody>
      </p:sp>
      <p:pic>
        <p:nvPicPr>
          <p:cNvPr id="6" name="Picture 3" descr="C:\Users\NATO\Desktop\виш 1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" r="12615"/>
          <a:stretch/>
        </p:blipFill>
        <p:spPr bwMode="auto">
          <a:xfrm rot="5400000">
            <a:off x="6284082" y="2390051"/>
            <a:ext cx="5143500" cy="35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O\Desktop\герб 21 2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97"/>
            <a:ext cx="759059" cy="75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699542"/>
            <a:ext cx="532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Шляхи досягання результатів: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80112" y="1419622"/>
            <a:ext cx="3024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uk-UA" sz="1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використання навчальних відеофільмів;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-UA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в</a:t>
            </a:r>
            <a:r>
              <a:rPr lang="uk-UA" sz="1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икористання створених роликів;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8771" y="1389647"/>
            <a:ext cx="2856310" cy="21331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0192" y="2859782"/>
            <a:ext cx="1980793" cy="148296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5114" y="3318873"/>
            <a:ext cx="2564189" cy="173936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 flipV="1">
            <a:off x="1816768" y="3755291"/>
            <a:ext cx="1782875" cy="1218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55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7" y="123478"/>
            <a:ext cx="8155023" cy="60042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E59074"/>
                </a:solidFill>
              </a:rPr>
              <a:t>Портфель </a:t>
            </a:r>
            <a:r>
              <a:rPr lang="ru-RU" dirty="0" err="1">
                <a:solidFill>
                  <a:srgbClr val="E59074"/>
                </a:solidFill>
              </a:rPr>
              <a:t>досягнень</a:t>
            </a:r>
            <a:endParaRPr lang="ru-RU" dirty="0">
              <a:solidFill>
                <a:srgbClr val="E59074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835696" y="1059582"/>
            <a:ext cx="6696744" cy="29522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uk-UA" sz="1800" dirty="0" smtClean="0">
                <a:solidFill>
                  <a:srgbClr val="FFC000"/>
                </a:solidFill>
              </a:rPr>
              <a:t>Використання найбільш вживаних мультимедійних технологій </a:t>
            </a:r>
            <a:endParaRPr lang="uk-UA" sz="1800" dirty="0" smtClean="0"/>
          </a:p>
        </p:txBody>
      </p:sp>
      <p:pic>
        <p:nvPicPr>
          <p:cNvPr id="6" name="Picture 3" descr="C:\Users\NATO\Desktop\виш 1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" r="12615"/>
          <a:stretch/>
        </p:blipFill>
        <p:spPr bwMode="auto">
          <a:xfrm rot="5400000">
            <a:off x="6284082" y="2390051"/>
            <a:ext cx="5143500" cy="35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O\Desktop\герб 21 2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97"/>
            <a:ext cx="759059" cy="75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699542"/>
            <a:ext cx="532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Шляхи досягання результатів: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92080" y="1419622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uk-UA" sz="1600" dirty="0" smtClean="0">
                <a:solidFill>
                  <a:schemeClr val="bg1"/>
                </a:solidFill>
              </a:rPr>
              <a:t>використання електронних посібників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14" y="1563638"/>
            <a:ext cx="1593205" cy="24523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333" y="2095208"/>
            <a:ext cx="1923546" cy="276839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078" y="1558997"/>
            <a:ext cx="1820705" cy="280342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574" y="2283718"/>
            <a:ext cx="1810874" cy="2579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44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7" y="123478"/>
            <a:ext cx="8155023" cy="60042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E59074"/>
                </a:solidFill>
              </a:rPr>
              <a:t>Портфель </a:t>
            </a:r>
            <a:r>
              <a:rPr lang="ru-RU" dirty="0" err="1">
                <a:solidFill>
                  <a:srgbClr val="E59074"/>
                </a:solidFill>
              </a:rPr>
              <a:t>досягнень</a:t>
            </a:r>
            <a:endParaRPr lang="ru-RU" dirty="0">
              <a:solidFill>
                <a:srgbClr val="E59074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835696" y="1059582"/>
            <a:ext cx="6696744" cy="29522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uk-UA" sz="1800" dirty="0" smtClean="0">
                <a:solidFill>
                  <a:srgbClr val="FFC000"/>
                </a:solidFill>
              </a:rPr>
              <a:t>Використання найбільш вживаних мультимедійних технологій </a:t>
            </a:r>
            <a:endParaRPr lang="uk-UA" sz="1800" dirty="0" smtClean="0"/>
          </a:p>
        </p:txBody>
      </p:sp>
      <p:pic>
        <p:nvPicPr>
          <p:cNvPr id="6" name="Picture 3" descr="C:\Users\NATO\Desktop\виш 1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" r="12615"/>
          <a:stretch/>
        </p:blipFill>
        <p:spPr bwMode="auto">
          <a:xfrm rot="5400000">
            <a:off x="6284082" y="2390051"/>
            <a:ext cx="5143500" cy="35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O\Desktop\герб 21 2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97"/>
            <a:ext cx="759059" cy="75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699542"/>
            <a:ext cx="532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Шляхи досягання результатів: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40152" y="1419622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uk-UA" sz="1600" dirty="0" smtClean="0">
                <a:solidFill>
                  <a:schemeClr val="bg1"/>
                </a:solidFill>
              </a:rPr>
              <a:t>створення презентацій;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-UA" sz="1600" dirty="0">
                <a:solidFill>
                  <a:schemeClr val="bg1"/>
                </a:solidFill>
              </a:rPr>
              <a:t>п</a:t>
            </a:r>
            <a:r>
              <a:rPr lang="uk-UA" sz="1600" dirty="0" smtClean="0">
                <a:solidFill>
                  <a:schemeClr val="bg1"/>
                </a:solidFill>
              </a:rPr>
              <a:t>резентацій з звуковим супроводом;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74" y="1419622"/>
            <a:ext cx="2455830" cy="18145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124" y="1435790"/>
            <a:ext cx="2952328" cy="221636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112" y="2532200"/>
            <a:ext cx="2983701" cy="223990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856" y="3652151"/>
            <a:ext cx="1769092" cy="132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58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7" y="123478"/>
            <a:ext cx="8155023" cy="60042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E59074"/>
                </a:solidFill>
              </a:rPr>
              <a:t>Портфель </a:t>
            </a:r>
            <a:r>
              <a:rPr lang="ru-RU" dirty="0" err="1">
                <a:solidFill>
                  <a:srgbClr val="E59074"/>
                </a:solidFill>
              </a:rPr>
              <a:t>досягнень</a:t>
            </a:r>
            <a:endParaRPr lang="ru-RU" dirty="0">
              <a:solidFill>
                <a:srgbClr val="E59074"/>
              </a:solidFill>
            </a:endParaRPr>
          </a:p>
        </p:txBody>
      </p:sp>
      <p:pic>
        <p:nvPicPr>
          <p:cNvPr id="6" name="Picture 3" descr="C:\Users\NATO\Desktop\виш 1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" r="12615"/>
          <a:stretch/>
        </p:blipFill>
        <p:spPr bwMode="auto">
          <a:xfrm rot="5400000">
            <a:off x="6284082" y="2390051"/>
            <a:ext cx="5143500" cy="35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O\Desktop\герб 21 2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97"/>
            <a:ext cx="759059" cy="75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95520"/>
            <a:ext cx="2589482" cy="37651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964658"/>
            <a:ext cx="2765795" cy="38488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465" y="1006517"/>
            <a:ext cx="2569693" cy="376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42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7" y="123478"/>
            <a:ext cx="8155023" cy="600424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E59074"/>
                </a:solidFill>
              </a:rPr>
              <a:t>Професійні</a:t>
            </a:r>
            <a:r>
              <a:rPr lang="ru-RU" dirty="0" smtClean="0">
                <a:solidFill>
                  <a:srgbClr val="E59074"/>
                </a:solidFill>
              </a:rPr>
              <a:t> </a:t>
            </a:r>
            <a:r>
              <a:rPr lang="ru-RU" dirty="0" err="1" smtClean="0">
                <a:solidFill>
                  <a:srgbClr val="E59074"/>
                </a:solidFill>
              </a:rPr>
              <a:t>якості</a:t>
            </a:r>
            <a:endParaRPr lang="ru-RU" dirty="0">
              <a:solidFill>
                <a:srgbClr val="E59074"/>
              </a:solidFill>
            </a:endParaRPr>
          </a:p>
        </p:txBody>
      </p:sp>
      <p:pic>
        <p:nvPicPr>
          <p:cNvPr id="6" name="Picture 3" descr="C:\Users\NATO\Desktop\виш 1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" r="12615"/>
          <a:stretch/>
        </p:blipFill>
        <p:spPr bwMode="auto">
          <a:xfrm rot="5400000">
            <a:off x="6284082" y="2390051"/>
            <a:ext cx="5143500" cy="35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O\Desktop\герб 21 2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97"/>
            <a:ext cx="759059" cy="75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79712" y="831060"/>
            <a:ext cx="62281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dirty="0"/>
              <a:t>Тема </a:t>
            </a:r>
            <a:r>
              <a:rPr lang="ru-RU" dirty="0" err="1"/>
              <a:t>проблеми</a:t>
            </a:r>
            <a:r>
              <a:rPr lang="ru-RU" dirty="0"/>
              <a:t> над </a:t>
            </a:r>
            <a:r>
              <a:rPr lang="ru-RU" dirty="0" err="1"/>
              <a:t>якою</a:t>
            </a:r>
            <a:r>
              <a:rPr lang="ru-RU" dirty="0"/>
              <a:t> </a:t>
            </a:r>
            <a:r>
              <a:rPr lang="ru-RU" dirty="0" err="1"/>
              <a:t>працюю</a:t>
            </a:r>
            <a:r>
              <a:rPr lang="ru-RU" dirty="0"/>
              <a:t>. «Шляхи </a:t>
            </a:r>
            <a:r>
              <a:rPr lang="ru-RU" dirty="0" err="1"/>
              <a:t>покращення</a:t>
            </a:r>
            <a:r>
              <a:rPr lang="ru-RU" dirty="0"/>
              <a:t> </a:t>
            </a:r>
            <a:r>
              <a:rPr lang="ru-RU" dirty="0" err="1"/>
              <a:t>практичної</a:t>
            </a:r>
            <a:r>
              <a:rPr lang="ru-RU" dirty="0"/>
              <a:t> </a:t>
            </a:r>
            <a:r>
              <a:rPr lang="ru-RU" dirty="0" err="1"/>
              <a:t>підготовки</a:t>
            </a:r>
            <a:r>
              <a:rPr lang="ru-RU" dirty="0"/>
              <a:t> </a:t>
            </a:r>
            <a:r>
              <a:rPr lang="ru-RU" dirty="0" err="1"/>
              <a:t>студентів</a:t>
            </a:r>
            <a:r>
              <a:rPr lang="ru-RU" dirty="0"/>
              <a:t> з інфектології». </a:t>
            </a:r>
            <a:endParaRPr lang="uk-UA" sz="16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632" y="1727136"/>
            <a:ext cx="3101850" cy="21192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2005" y="1567942"/>
            <a:ext cx="2216316" cy="16592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8104" y="3317788"/>
            <a:ext cx="2089470" cy="160814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1987" y="3077684"/>
            <a:ext cx="2399887" cy="178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39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7" y="123478"/>
            <a:ext cx="8155023" cy="60042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E59074"/>
                </a:solidFill>
              </a:rPr>
              <a:t>Методична </a:t>
            </a:r>
            <a:r>
              <a:rPr lang="ru-RU" dirty="0" err="1" smtClean="0">
                <a:solidFill>
                  <a:srgbClr val="E59074"/>
                </a:solidFill>
              </a:rPr>
              <a:t>скарбничка</a:t>
            </a:r>
            <a:endParaRPr lang="ru-RU" dirty="0">
              <a:solidFill>
                <a:srgbClr val="E59074"/>
              </a:solidFill>
            </a:endParaRPr>
          </a:p>
        </p:txBody>
      </p:sp>
      <p:pic>
        <p:nvPicPr>
          <p:cNvPr id="6" name="Picture 3" descr="C:\Users\NATO\Desktop\виш 1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" r="12615"/>
          <a:stretch/>
        </p:blipFill>
        <p:spPr bwMode="auto">
          <a:xfrm rot="5400000">
            <a:off x="6284082" y="2390051"/>
            <a:ext cx="5143500" cy="35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O\Desktop\герб 21 2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97"/>
            <a:ext cx="759059" cy="75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843559"/>
            <a:ext cx="69847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uk-UA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Оновлення НМК з Інфектології для лікувального-акушерського відділень;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-UA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Оновлення інструкції до практичних навичок за Протоколами МОЗ України з надання невідкладної допомоги і тактики лікування;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-UA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Оновлення презентацій, поповнення відеотеки.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95" y="1797666"/>
            <a:ext cx="1980220" cy="28835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336" y="2355726"/>
            <a:ext cx="1873429" cy="26745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34726" y="1801113"/>
            <a:ext cx="1750557" cy="257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90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95486"/>
            <a:ext cx="7514035" cy="1314449"/>
          </a:xfrm>
        </p:spPr>
        <p:txBody>
          <a:bodyPr/>
          <a:lstStyle/>
          <a:p>
            <a:r>
              <a:rPr lang="uk-UA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Методична скарбничка</a:t>
            </a:r>
            <a:endParaRPr lang="uk-UA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1186769"/>
            <a:ext cx="5598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uk-UA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Оновлення НМК з Інфектології для лікувального-акушерського відділень;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44938"/>
            <a:ext cx="2041188" cy="29942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12677" y="2360683"/>
            <a:ext cx="3176920" cy="21385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354" y="1841520"/>
            <a:ext cx="2168273" cy="308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63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7" y="123478"/>
            <a:ext cx="8155023" cy="60042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E59074"/>
                </a:solidFill>
              </a:rPr>
              <a:t>Методична </a:t>
            </a:r>
            <a:r>
              <a:rPr lang="ru-RU" dirty="0" err="1">
                <a:solidFill>
                  <a:srgbClr val="E59074"/>
                </a:solidFill>
              </a:rPr>
              <a:t>скарбничка</a:t>
            </a:r>
            <a:endParaRPr lang="ru-RU" dirty="0">
              <a:solidFill>
                <a:srgbClr val="E59074"/>
              </a:solidFill>
            </a:endParaRPr>
          </a:p>
        </p:txBody>
      </p:sp>
      <p:pic>
        <p:nvPicPr>
          <p:cNvPr id="6" name="Picture 3" descr="C:\Users\NATO\Desktop\виш 1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" r="12615"/>
          <a:stretch/>
        </p:blipFill>
        <p:spPr bwMode="auto">
          <a:xfrm rot="5400000">
            <a:off x="6284082" y="2390051"/>
            <a:ext cx="5143500" cy="35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O\Desktop\герб 21 2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97"/>
            <a:ext cx="759059" cy="75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21000" y="771550"/>
            <a:ext cx="67834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uk-UA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Проведення відкритого інтегрованого заняття з Інфектології</a:t>
            </a:r>
            <a:r>
              <a:rPr lang="uk-UA" sz="1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студентів 3 курсу акушерського відділення (2016рік) на тему «Дифтерія»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1342418"/>
            <a:ext cx="3072335" cy="22944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184" y="3028241"/>
            <a:ext cx="2462719" cy="184377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2666" y="1396516"/>
            <a:ext cx="3068245" cy="20966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4979" y="3015730"/>
            <a:ext cx="2833687" cy="1928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31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7" y="123478"/>
            <a:ext cx="8155023" cy="60042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E59074"/>
                </a:solidFill>
              </a:rPr>
              <a:t>Методична </a:t>
            </a:r>
            <a:r>
              <a:rPr lang="ru-RU" dirty="0" err="1">
                <a:solidFill>
                  <a:srgbClr val="E59074"/>
                </a:solidFill>
              </a:rPr>
              <a:t>скарбничка</a:t>
            </a:r>
            <a:endParaRPr lang="ru-RU" dirty="0">
              <a:solidFill>
                <a:srgbClr val="E59074"/>
              </a:solidFill>
            </a:endParaRPr>
          </a:p>
        </p:txBody>
      </p:sp>
      <p:pic>
        <p:nvPicPr>
          <p:cNvPr id="6" name="Picture 3" descr="C:\Users\NATO\Desktop\виш 1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" r="12615"/>
          <a:stretch/>
        </p:blipFill>
        <p:spPr bwMode="auto">
          <a:xfrm rot="5400000">
            <a:off x="6284082" y="2390051"/>
            <a:ext cx="5143500" cy="35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O\Desktop\герб 21 2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97"/>
            <a:ext cx="759059" cy="75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03648" y="98757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Cambria" panose="02040503050406030204" pitchFamily="18" charset="0"/>
              </a:rPr>
              <a:t>5.02.2018 р. Проводив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ambria" panose="02040503050406030204" pitchFamily="18" charset="0"/>
              </a:rPr>
              <a:t>відкрите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ambria" panose="02040503050406030204" pitchFamily="18" charset="0"/>
              </a:rPr>
              <a:t>заняття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Cambria" panose="02040503050406030204" pitchFamily="18" charset="0"/>
              </a:rPr>
              <a:t> для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ambria" panose="02040503050406030204" pitchFamily="18" charset="0"/>
              </a:rPr>
              <a:t>студентів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Cambria" panose="02040503050406030204" pitchFamily="18" charset="0"/>
              </a:rPr>
              <a:t> 3 курсу </a:t>
            </a:r>
            <a:r>
              <a:rPr lang="ru-RU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mbria" panose="02040503050406030204" pitchFamily="18" charset="0"/>
              </a:rPr>
              <a:t>лікувального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ambria" panose="02040503050406030204" pitchFamily="18" charset="0"/>
              </a:rPr>
              <a:t>відділення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Cambria" panose="02040503050406030204" pitchFamily="18" charset="0"/>
              </a:rPr>
              <a:t> на тему «Сказ». </a:t>
            </a:r>
            <a:endParaRPr lang="uk-UA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115204"/>
            <a:ext cx="1451766" cy="19356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099" y="987574"/>
            <a:ext cx="2492896" cy="18696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078" y="2569427"/>
            <a:ext cx="3140968" cy="235572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417" y="1922410"/>
            <a:ext cx="1928813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5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7" y="123478"/>
            <a:ext cx="8155023" cy="600424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solidFill>
                  <a:srgbClr val="E59074"/>
                </a:solidFill>
              </a:rPr>
              <a:t>Методична </a:t>
            </a:r>
            <a:r>
              <a:rPr lang="ru-RU" sz="3600" dirty="0" err="1">
                <a:solidFill>
                  <a:srgbClr val="E59074"/>
                </a:solidFill>
              </a:rPr>
              <a:t>скарбничка</a:t>
            </a:r>
            <a:endParaRPr lang="ru-RU" sz="3600" dirty="0">
              <a:solidFill>
                <a:srgbClr val="E59074"/>
              </a:solidFill>
            </a:endParaRPr>
          </a:p>
        </p:txBody>
      </p:sp>
      <p:pic>
        <p:nvPicPr>
          <p:cNvPr id="6" name="Picture 3" descr="C:\Users\NATO\Desktop\виш 1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" r="12615"/>
          <a:stretch/>
        </p:blipFill>
        <p:spPr bwMode="auto">
          <a:xfrm rot="5400000">
            <a:off x="6284082" y="2390051"/>
            <a:ext cx="5143500" cy="35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O\Desktop\герб 21 2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97"/>
            <a:ext cx="759059" cy="75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627534"/>
            <a:ext cx="6584194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На </a:t>
            </a:r>
            <a:r>
              <a:rPr lang="ru-RU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засіданні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предметної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комісії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підготував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доповіді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на теми: </a:t>
            </a:r>
            <a:endParaRPr lang="uk-UA" sz="24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uk-UA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«</a:t>
            </a:r>
            <a:r>
              <a:rPr lang="uk-UA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Реалізація індивідуального підходу в процесі вивчення дисципліни «Інфекційні хвороби», </a:t>
            </a:r>
            <a:endParaRPr lang="uk-UA" sz="24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uk-UA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uk-UA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cs typeface="Times New Roman" pitchFamily="18" charset="0"/>
              </a:rPr>
              <a:t>Комплексний підхід до вивчення інфектології у </a:t>
            </a:r>
            <a:r>
              <a:rPr lang="uk-UA" sz="20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cs typeface="Times New Roman" pitchFamily="18" charset="0"/>
              </a:rPr>
              <a:t>звязку</a:t>
            </a:r>
            <a:r>
              <a:rPr lang="uk-UA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cs typeface="Times New Roman" pitchFamily="18" charset="0"/>
              </a:rPr>
              <a:t> із загрозою </a:t>
            </a:r>
            <a:r>
              <a:rPr lang="uk-UA" sz="20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cs typeface="Times New Roman" pitchFamily="18" charset="0"/>
              </a:rPr>
              <a:t>винекнення</a:t>
            </a:r>
            <a:r>
              <a:rPr lang="uk-UA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cs typeface="Times New Roman" pitchFamily="18" charset="0"/>
              </a:rPr>
              <a:t> нових інфекційних </a:t>
            </a:r>
            <a:r>
              <a:rPr lang="uk-UA" sz="20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cs typeface="Times New Roman" pitchFamily="18" charset="0"/>
              </a:rPr>
              <a:t>хвороб</a:t>
            </a:r>
            <a:r>
              <a:rPr lang="uk-UA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cs typeface="Times New Roman" pitchFamily="18" charset="0"/>
              </a:rPr>
              <a:t>.</a:t>
            </a:r>
            <a:endParaRPr lang="uk-UA" sz="20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48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7" y="123478"/>
            <a:ext cx="8155023" cy="600424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E59074"/>
                </a:solidFill>
              </a:rPr>
              <a:t>Творче</a:t>
            </a:r>
            <a:r>
              <a:rPr lang="ru-RU" dirty="0" smtClean="0">
                <a:solidFill>
                  <a:srgbClr val="E59074"/>
                </a:solidFill>
              </a:rPr>
              <a:t> </a:t>
            </a:r>
            <a:r>
              <a:rPr lang="ru-RU" dirty="0" err="1" smtClean="0">
                <a:solidFill>
                  <a:srgbClr val="E59074"/>
                </a:solidFill>
              </a:rPr>
              <a:t>дос</a:t>
            </a:r>
            <a:r>
              <a:rPr lang="en-US" dirty="0" smtClean="0">
                <a:solidFill>
                  <a:srgbClr val="E59074"/>
                </a:solidFill>
              </a:rPr>
              <a:t>’</a:t>
            </a:r>
            <a:r>
              <a:rPr lang="uk-UA" dirty="0" smtClean="0">
                <a:solidFill>
                  <a:srgbClr val="E59074"/>
                </a:solidFill>
              </a:rPr>
              <a:t>є</a:t>
            </a:r>
            <a:endParaRPr lang="ru-RU" dirty="0">
              <a:solidFill>
                <a:srgbClr val="E59074"/>
              </a:solidFill>
            </a:endParaRPr>
          </a:p>
        </p:txBody>
      </p:sp>
      <p:pic>
        <p:nvPicPr>
          <p:cNvPr id="6" name="Picture 3" descr="C:\Users\NATO\Desktop\виш 1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" r="12615"/>
          <a:stretch/>
        </p:blipFill>
        <p:spPr bwMode="auto">
          <a:xfrm rot="5400000">
            <a:off x="6284082" y="2390051"/>
            <a:ext cx="5143500" cy="35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O\Desktop\герб 21 2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97"/>
            <a:ext cx="759059" cy="75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771550"/>
            <a:ext cx="68407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uk-UA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Підготовка посібника «Курс лекцій з інфектології»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-UA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Підготовка посібника «</a:t>
            </a:r>
            <a:r>
              <a:rPr lang="uk-UA" sz="1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Медсестринство</a:t>
            </a:r>
            <a:r>
              <a:rPr lang="uk-UA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інфектології»</a:t>
            </a:r>
            <a:endParaRPr lang="uk-UA" sz="14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516917"/>
            <a:ext cx="2344236" cy="34257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896" y="1570556"/>
            <a:ext cx="2414675" cy="337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34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7" y="123478"/>
            <a:ext cx="8155023" cy="600424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E59074"/>
                </a:solidFill>
              </a:rPr>
              <a:t>Позааудиторна</a:t>
            </a:r>
            <a:r>
              <a:rPr lang="ru-RU" dirty="0" smtClean="0">
                <a:solidFill>
                  <a:srgbClr val="E59074"/>
                </a:solidFill>
              </a:rPr>
              <a:t> робота</a:t>
            </a:r>
            <a:endParaRPr lang="ru-RU" dirty="0">
              <a:solidFill>
                <a:srgbClr val="E59074"/>
              </a:solidFill>
            </a:endParaRPr>
          </a:p>
        </p:txBody>
      </p:sp>
      <p:pic>
        <p:nvPicPr>
          <p:cNvPr id="6" name="Picture 3" descr="C:\Users\NATO\Desktop\виш 1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" r="12615"/>
          <a:stretch/>
        </p:blipFill>
        <p:spPr bwMode="auto">
          <a:xfrm rot="5400000">
            <a:off x="6284082" y="2390051"/>
            <a:ext cx="5143500" cy="35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O\Desktop\герб 21 2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97"/>
            <a:ext cx="759059" cy="75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21000" y="771550"/>
            <a:ext cx="67834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uk-UA" sz="12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Відвідування </a:t>
            </a:r>
            <a:r>
              <a:rPr lang="uk-UA" sz="12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загальноколеджевих</a:t>
            </a:r>
            <a:r>
              <a:rPr lang="uk-UA" sz="12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заходів (Дня скорботи, вшануванні Небесної Сотні, Днів Голодомору)</a:t>
            </a:r>
          </a:p>
        </p:txBody>
      </p:sp>
      <p:pic>
        <p:nvPicPr>
          <p:cNvPr id="1026" name="Picture 2" descr="C:\Users\NATO\Desktop\4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23"/>
          <a:stretch/>
        </p:blipFill>
        <p:spPr bwMode="auto">
          <a:xfrm>
            <a:off x="2699792" y="1419623"/>
            <a:ext cx="2813309" cy="176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NATO\Desktop\3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283" y="3227527"/>
            <a:ext cx="2517509" cy="168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NATO\Desktop\2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82" y="1327926"/>
            <a:ext cx="2187540" cy="1459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NATO\Desktop\FB_IMG_1557384241358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27"/>
          <a:stretch/>
        </p:blipFill>
        <p:spPr bwMode="auto">
          <a:xfrm>
            <a:off x="5835873" y="1372500"/>
            <a:ext cx="2368797" cy="1602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NATO\Desktop\FB_IMG_155738443745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227527"/>
            <a:ext cx="2168931" cy="162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NATO\Desktop\FB_IMG_1557384365147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423848"/>
            <a:ext cx="1584176" cy="118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Users\NATO\Desktop\зах рай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363838"/>
            <a:ext cx="1873291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685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7" y="123478"/>
            <a:ext cx="8155023" cy="600424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E59074"/>
                </a:solidFill>
              </a:rPr>
              <a:t>Позааудиторна</a:t>
            </a:r>
            <a:r>
              <a:rPr lang="ru-RU" dirty="0" smtClean="0">
                <a:solidFill>
                  <a:srgbClr val="E59074"/>
                </a:solidFill>
              </a:rPr>
              <a:t> робота</a:t>
            </a:r>
            <a:endParaRPr lang="ru-RU" dirty="0">
              <a:solidFill>
                <a:srgbClr val="E59074"/>
              </a:solidFill>
            </a:endParaRPr>
          </a:p>
        </p:txBody>
      </p:sp>
      <p:pic>
        <p:nvPicPr>
          <p:cNvPr id="6" name="Picture 3" descr="C:\Users\NATO\Desktop\виш 1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" r="12615"/>
          <a:stretch/>
        </p:blipFill>
        <p:spPr bwMode="auto">
          <a:xfrm rot="5400000">
            <a:off x="6284082" y="2390051"/>
            <a:ext cx="5143500" cy="35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O\Desktop\герб 21 2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97"/>
            <a:ext cx="759059" cy="75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21000" y="771550"/>
            <a:ext cx="67834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uk-UA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Відвідування </a:t>
            </a:r>
            <a:r>
              <a:rPr lang="uk-UA" sz="1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загальноколеджевих</a:t>
            </a:r>
            <a:r>
              <a:rPr lang="uk-UA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заходів (до Дня Жінок, Дня медика,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-UA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 Дня працівника освіти, на виставах студентів, на Посвяті в студенти, на творчих вечорах)</a:t>
            </a:r>
          </a:p>
        </p:txBody>
      </p:sp>
      <p:pic>
        <p:nvPicPr>
          <p:cNvPr id="1033" name="Picture 9" descr="C:\Users\NATO\Desktop\арт-ком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646133"/>
            <a:ext cx="1625735" cy="1100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NATO\Desktop\Screenshot-2018-5-30 ький медичний коледж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213" y="1615527"/>
            <a:ext cx="2216871" cy="158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NATO\Desktop\phoca_thumb_l_IMG_415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461059"/>
            <a:ext cx="2592288" cy="194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NATO\Desktop\phoca_thumb_l_0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25" y="3524223"/>
            <a:ext cx="1901196" cy="1425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NATO\Desktop\ПОСВЯТА В СТУД 201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41" y="1635646"/>
            <a:ext cx="2284767" cy="171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C:\Users\NATO\Desktop\зустріч 2017 шовкошитний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525893"/>
            <a:ext cx="2017117" cy="151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:\Users\NATO\Desktop\phoca_thumb_m_img_0511_f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05764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68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7" y="-20538"/>
            <a:ext cx="8155023" cy="600424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E59074"/>
                </a:solidFill>
              </a:rPr>
              <a:t>Позааудиторна</a:t>
            </a:r>
            <a:r>
              <a:rPr lang="ru-RU" dirty="0" smtClean="0">
                <a:solidFill>
                  <a:srgbClr val="E59074"/>
                </a:solidFill>
              </a:rPr>
              <a:t> робота</a:t>
            </a:r>
            <a:endParaRPr lang="ru-RU" dirty="0">
              <a:solidFill>
                <a:srgbClr val="E59074"/>
              </a:solidFill>
            </a:endParaRPr>
          </a:p>
        </p:txBody>
      </p:sp>
      <p:pic>
        <p:nvPicPr>
          <p:cNvPr id="6" name="Picture 3" descr="C:\Users\NATO\Desktop\виш 1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" r="12615"/>
          <a:stretch/>
        </p:blipFill>
        <p:spPr bwMode="auto">
          <a:xfrm rot="5400000">
            <a:off x="6284082" y="2390051"/>
            <a:ext cx="5143500" cy="35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O\Desktop\герб 21 2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97"/>
            <a:ext cx="759059" cy="75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99791" y="627534"/>
            <a:ext cx="4968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uk-UA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Відвідування благодійних заходів (святі місця </a:t>
            </a:r>
            <a:r>
              <a:rPr lang="uk-UA" sz="1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Зарванниці</a:t>
            </a:r>
            <a:r>
              <a:rPr lang="uk-UA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), до дня Голодомору.</a:t>
            </a:r>
          </a:p>
        </p:txBody>
      </p:sp>
      <p:pic>
        <p:nvPicPr>
          <p:cNvPr id="3082" name="Picture 10" descr="C:\Users\NATO\Desktop\IMG-a8600e454d9811ce75c24393dde377c5-V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5" r="17925"/>
          <a:stretch/>
        </p:blipFill>
        <p:spPr bwMode="auto">
          <a:xfrm>
            <a:off x="1403648" y="1204479"/>
            <a:ext cx="2905243" cy="2099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C:\Users\NATO\Desktop\IMG-75c7cb04573e922258b144e49e22ffb3-V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8263" y="1336052"/>
            <a:ext cx="2384137" cy="1342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C:\Users\NATO\Desktop\IMG_20191002_13060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12" b="3467"/>
          <a:stretch/>
        </p:blipFill>
        <p:spPr bwMode="auto">
          <a:xfrm>
            <a:off x="4572000" y="2918650"/>
            <a:ext cx="2013620" cy="1981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753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386098" y="736144"/>
            <a:ext cx="4104456" cy="4161284"/>
          </a:xfrm>
        </p:spPr>
        <p:txBody>
          <a:bodyPr>
            <a:noAutofit/>
          </a:bodyPr>
          <a:lstStyle/>
          <a:p>
            <a:r>
              <a:rPr lang="uk-UA" sz="2400" dirty="0"/>
              <a:t>«Відкрити в кожній людині творця, поставити її на шлях самобутньої творчої, </a:t>
            </a:r>
            <a:r>
              <a:rPr lang="uk-UA" sz="2400" dirty="0" err="1"/>
              <a:t>інтелектуально</a:t>
            </a:r>
            <a:r>
              <a:rPr lang="uk-UA" sz="2400" dirty="0"/>
              <a:t> повнокровної праці – це завдання стає нині першочерговим у практичній роботі.» </a:t>
            </a:r>
            <a:endParaRPr lang="uk-UA" sz="2400" dirty="0" smtClean="0"/>
          </a:p>
          <a:p>
            <a:endParaRPr lang="uk-UA" sz="2400" dirty="0"/>
          </a:p>
          <a:p>
            <a:endParaRPr lang="uk-UA" sz="2400" dirty="0" smtClean="0"/>
          </a:p>
          <a:p>
            <a:pPr marL="0" indent="0">
              <a:buNone/>
            </a:pPr>
            <a:r>
              <a:rPr lang="uk-UA" sz="2400" dirty="0"/>
              <a:t> </a:t>
            </a:r>
            <a:r>
              <a:rPr lang="uk-UA" sz="2400" dirty="0" smtClean="0"/>
              <a:t>                  В</a:t>
            </a:r>
            <a:r>
              <a:rPr lang="uk-UA" sz="2400" dirty="0"/>
              <a:t>. Сухомлинський</a:t>
            </a:r>
            <a:endParaRPr lang="ru-RU" sz="2400" dirty="0"/>
          </a:p>
        </p:txBody>
      </p:sp>
      <p:pic>
        <p:nvPicPr>
          <p:cNvPr id="8195" name="Picture 3" descr="C:\Users\NATO\Desktop\Ківерцівський райо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9"/>
          <a:stretch/>
        </p:blipFill>
        <p:spPr bwMode="auto">
          <a:xfrm>
            <a:off x="6911478" y="157201"/>
            <a:ext cx="1656184" cy="246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O\Desktop\виш 12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" r="12615"/>
          <a:stretch/>
        </p:blipFill>
        <p:spPr bwMode="auto">
          <a:xfrm rot="5400000">
            <a:off x="6284082" y="2390051"/>
            <a:ext cx="5143500" cy="35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O\Desktop\герб 21 2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97"/>
            <a:ext cx="759059" cy="75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NATO\Desktop\5 до атестації 2021 року\емблеми хір мед\емблеми\емблеми медиц освіта\0_8d714_88e7d658_ori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28" y="3864062"/>
            <a:ext cx="1581734" cy="127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33" y="1538518"/>
            <a:ext cx="2556536" cy="12782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992524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85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fee4db5544492b2332bc739dcd96ca2ffe7459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Другая 6">
      <a:dk1>
        <a:srgbClr val="1F3864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EBEC8F79-A447-43FC-8E81-85E8468AF3F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Параллакс</Template>
  <TotalTime>5065</TotalTime>
  <Words>876</Words>
  <Application>Microsoft Office PowerPoint</Application>
  <PresentationFormat>Экран (16:9)</PresentationFormat>
  <Paragraphs>141</Paragraphs>
  <Slides>28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5" baseType="lpstr">
      <vt:lpstr>Arial</vt:lpstr>
      <vt:lpstr>Calibri</vt:lpstr>
      <vt:lpstr>Cambria</vt:lpstr>
      <vt:lpstr>Corbel</vt:lpstr>
      <vt:lpstr>Times New Roman</vt:lpstr>
      <vt:lpstr>Параллакс</vt:lpstr>
      <vt:lpstr>Acrobat Document</vt:lpstr>
      <vt:lpstr>Портфоліо</vt:lpstr>
      <vt:lpstr>Зміст</vt:lpstr>
      <vt:lpstr>Візитна картка</vt:lpstr>
      <vt:lpstr>Життєве та професійне кредо</vt:lpstr>
      <vt:lpstr>Методично-педагогічна проблема</vt:lpstr>
      <vt:lpstr>Професійна компетентність</vt:lpstr>
      <vt:lpstr>Портфель досягнень</vt:lpstr>
      <vt:lpstr>Портфель досягнень</vt:lpstr>
      <vt:lpstr>Портфель досягнень</vt:lpstr>
      <vt:lpstr>Портфель досягнень</vt:lpstr>
      <vt:lpstr>Портфель досягнень</vt:lpstr>
      <vt:lpstr>Портфель досягнень</vt:lpstr>
      <vt:lpstr>Портфель досягнень</vt:lpstr>
      <vt:lpstr>Портфель досягнень</vt:lpstr>
      <vt:lpstr>Портфель досягнень</vt:lpstr>
      <vt:lpstr>Портфель досягнень</vt:lpstr>
      <vt:lpstr>Портфель досягнень</vt:lpstr>
      <vt:lpstr>Професійні якості</vt:lpstr>
      <vt:lpstr>Методична скарбничка</vt:lpstr>
      <vt:lpstr>Методична скарбничка</vt:lpstr>
      <vt:lpstr>Методична скарбничка</vt:lpstr>
      <vt:lpstr>Методична скарбничка</vt:lpstr>
      <vt:lpstr>Методична скарбничка</vt:lpstr>
      <vt:lpstr>Творче дос’є</vt:lpstr>
      <vt:lpstr>Позааудиторна робота</vt:lpstr>
      <vt:lpstr>Позааудиторна робота</vt:lpstr>
      <vt:lpstr>Позааудиторна робота</vt:lpstr>
      <vt:lpstr>Презентация PowerPoint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Светящиеся углы</dc:title>
  <dc:creator>obstinate</dc:creator>
  <dc:description>Шаблон презентации с сайта https://presentation-creation.ru/</dc:description>
  <cp:lastModifiedBy>Windows</cp:lastModifiedBy>
  <cp:revision>1561</cp:revision>
  <dcterms:created xsi:type="dcterms:W3CDTF">2018-02-25T09:09:03Z</dcterms:created>
  <dcterms:modified xsi:type="dcterms:W3CDTF">2021-09-30T05:47:37Z</dcterms:modified>
</cp:coreProperties>
</file>